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5"/>
  </p:notesMasterIdLst>
  <p:sldIdLst>
    <p:sldId id="490" r:id="rId2"/>
    <p:sldId id="474" r:id="rId3"/>
    <p:sldId id="287" r:id="rId4"/>
    <p:sldId id="267" r:id="rId5"/>
    <p:sldId id="363" r:id="rId6"/>
    <p:sldId id="1126" r:id="rId7"/>
    <p:sldId id="1125" r:id="rId8"/>
    <p:sldId id="1120" r:id="rId9"/>
    <p:sldId id="394" r:id="rId10"/>
    <p:sldId id="269" r:id="rId11"/>
    <p:sldId id="288" r:id="rId12"/>
    <p:sldId id="395" r:id="rId13"/>
    <p:sldId id="396" r:id="rId14"/>
    <p:sldId id="1128" r:id="rId15"/>
    <p:sldId id="1192" r:id="rId16"/>
    <p:sldId id="398" r:id="rId17"/>
    <p:sldId id="323" r:id="rId18"/>
    <p:sldId id="1131" r:id="rId19"/>
    <p:sldId id="1132" r:id="rId20"/>
    <p:sldId id="408" r:id="rId21"/>
    <p:sldId id="1134" r:id="rId22"/>
    <p:sldId id="1135" r:id="rId23"/>
    <p:sldId id="1136" r:id="rId24"/>
    <p:sldId id="479" r:id="rId25"/>
    <p:sldId id="409" r:id="rId26"/>
    <p:sldId id="404" r:id="rId27"/>
    <p:sldId id="405" r:id="rId28"/>
    <p:sldId id="406" r:id="rId29"/>
    <p:sldId id="322" r:id="rId30"/>
    <p:sldId id="403" r:id="rId31"/>
    <p:sldId id="412" r:id="rId32"/>
    <p:sldId id="471" r:id="rId33"/>
    <p:sldId id="472" r:id="rId34"/>
    <p:sldId id="1137" r:id="rId35"/>
    <p:sldId id="1139" r:id="rId36"/>
    <p:sldId id="1138" r:id="rId37"/>
    <p:sldId id="1140" r:id="rId38"/>
    <p:sldId id="1141" r:id="rId39"/>
    <p:sldId id="1142" r:id="rId40"/>
    <p:sldId id="414" r:id="rId41"/>
    <p:sldId id="1143" r:id="rId42"/>
    <p:sldId id="416" r:id="rId43"/>
    <p:sldId id="417" r:id="rId44"/>
    <p:sldId id="418" r:id="rId45"/>
    <p:sldId id="419" r:id="rId46"/>
    <p:sldId id="422" r:id="rId47"/>
    <p:sldId id="423" r:id="rId48"/>
    <p:sldId id="411" r:id="rId49"/>
    <p:sldId id="425" r:id="rId50"/>
    <p:sldId id="489" r:id="rId51"/>
    <p:sldId id="427" r:id="rId52"/>
    <p:sldId id="428" r:id="rId53"/>
    <p:sldId id="420" r:id="rId54"/>
    <p:sldId id="316" r:id="rId55"/>
    <p:sldId id="326" r:id="rId56"/>
    <p:sldId id="327" r:id="rId57"/>
    <p:sldId id="328" r:id="rId58"/>
    <p:sldId id="431" r:id="rId59"/>
    <p:sldId id="438" r:id="rId60"/>
    <p:sldId id="473" r:id="rId61"/>
    <p:sldId id="756" r:id="rId62"/>
    <p:sldId id="757" r:id="rId63"/>
    <p:sldId id="758" r:id="rId64"/>
    <p:sldId id="358" r:id="rId65"/>
    <p:sldId id="1076" r:id="rId66"/>
    <p:sldId id="1176" r:id="rId67"/>
    <p:sldId id="797" r:id="rId68"/>
    <p:sldId id="359" r:id="rId69"/>
    <p:sldId id="360" r:id="rId70"/>
    <p:sldId id="354" r:id="rId71"/>
    <p:sldId id="1144" r:id="rId72"/>
    <p:sldId id="439" r:id="rId73"/>
    <p:sldId id="440" r:id="rId74"/>
    <p:sldId id="441" r:id="rId75"/>
    <p:sldId id="442" r:id="rId76"/>
    <p:sldId id="470" r:id="rId77"/>
    <p:sldId id="443" r:id="rId78"/>
    <p:sldId id="444" r:id="rId79"/>
    <p:sldId id="1177" r:id="rId80"/>
    <p:sldId id="446" r:id="rId81"/>
    <p:sldId id="349" r:id="rId82"/>
    <p:sldId id="445" r:id="rId83"/>
    <p:sldId id="421" r:id="rId84"/>
    <p:sldId id="454" r:id="rId85"/>
    <p:sldId id="452" r:id="rId86"/>
    <p:sldId id="455" r:id="rId87"/>
    <p:sldId id="451" r:id="rId88"/>
    <p:sldId id="456" r:id="rId89"/>
    <p:sldId id="453" r:id="rId90"/>
    <p:sldId id="1124" r:id="rId91"/>
    <p:sldId id="457" r:id="rId92"/>
    <p:sldId id="462" r:id="rId93"/>
    <p:sldId id="1178" r:id="rId94"/>
    <p:sldId id="1179" r:id="rId95"/>
    <p:sldId id="464" r:id="rId96"/>
    <p:sldId id="1180" r:id="rId97"/>
    <p:sldId id="1181" r:id="rId98"/>
    <p:sldId id="465" r:id="rId99"/>
    <p:sldId id="1182" r:id="rId100"/>
    <p:sldId id="1183" r:id="rId101"/>
    <p:sldId id="1184" r:id="rId102"/>
    <p:sldId id="307" r:id="rId103"/>
    <p:sldId id="1186" r:id="rId104"/>
    <p:sldId id="1187" r:id="rId105"/>
    <p:sldId id="1188" r:id="rId106"/>
    <p:sldId id="1158" r:id="rId107"/>
    <p:sldId id="463" r:id="rId108"/>
    <p:sldId id="1146" r:id="rId109"/>
    <p:sldId id="1189" r:id="rId110"/>
    <p:sldId id="1147" r:id="rId111"/>
    <p:sldId id="1145" r:id="rId112"/>
    <p:sldId id="1190" r:id="rId113"/>
    <p:sldId id="1191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7255B-A4FD-4E69-825C-3590D6F03A81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6A1B9-EEA7-4BEC-A9A0-5D3542BC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2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C775-85B8-45B1-9599-52387181B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B3628-2B4F-47B7-87B8-6227FD1C9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68AAE-89C5-48EA-B93A-74AEC4F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68A-0CFC-4C1D-B6F3-035C76426D80}" type="datetime1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1765E-F8A6-4E52-8F9F-D4B7F0DD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D8315-983B-4C52-802C-C883F225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58" y="6356350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CC6D106-F457-4B32-88B0-84FEDE0D6A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9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B9A6-E806-4BFB-94F6-4A5EA5E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55C2F-9A56-49FB-9A69-CFA9A3BF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FFCC-1567-4C5D-84F6-701F2609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87AA8-B926-4485-A1CC-05FB5F2ECEBB}" type="datetime1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A83F-C5A0-4730-8BEC-D7BAE2EB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8986-F04A-4A94-943D-A734992F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A5DE6-BE86-40C5-B96D-0CC89F515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92900-1EAE-4A3D-AEF4-FDC9FE468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60A6B-DC6F-4BD0-A85A-2EF441CA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1D15-41A0-4C7D-A0D7-DDC968A32BB1}" type="datetime1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9C672-56D5-49EE-A87A-14019DBA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3FE4C-D55F-410F-B97E-8792B82F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2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17C7-B1F0-4C8E-8AC5-71B84A65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607-FB13-4570-8D4C-6C6548C00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085EB-614B-48E1-851F-D820B713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8F8-CFA8-4D9F-8F43-97E99988C9F0}" type="datetime1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1A92-BFFF-4135-BC6C-604AEE71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D93FB-03D2-40DB-9B36-C1D5D5CB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51BF-3DC1-4378-8B17-E3BAC2B6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E0C37-9125-4BB8-8AD3-DD5C850A9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F50A1-A07D-4F47-9C19-09B3A565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F366F-070B-4EC7-9F90-4B47F3E232E0}" type="datetime1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79D8A-0B3E-429C-94FA-B14B74DF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CACE-77FC-43F5-94D4-81DFE681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0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CA88-CC3C-4155-B416-43E6B6F8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224D-4C68-4F5A-9980-1BB5488C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7E9A6-CC81-46E2-9C9D-B61FDC480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A0F73-43E9-40A8-B736-8FC9668BC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F28C7-7258-455D-ABC0-A8C6FF8429A4}" type="datetime1">
              <a:rPr lang="en-US" smtClean="0"/>
              <a:t>9/28/2019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5F99C-C32A-47DE-A867-C1A2A86B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FB29-36C2-450C-B7F9-5E55C1A6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8404-E756-41A5-B053-F54EC74A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281BA-FFB5-451F-AFF2-C3A4BBAE5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2873D-F9BE-4EB9-AEEB-3B5E742BA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65D28-347D-4202-8CAE-24EB82617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F16FD-6516-43E2-8E1C-48226A700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64883-189A-4FB7-BD0E-2D652C8D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BACBB-694F-45ED-A98B-E907BC206DC7}" type="datetime1">
              <a:rPr lang="en-US" smtClean="0"/>
              <a:t>9/28/2019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DCABA-F508-4D3E-A297-EB6D1157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B0F8F-EFAC-466E-8A18-8F68C9CC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A1D-19F2-411D-A090-797466D4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7F852-8B6C-4942-B479-7C29B312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5BA5-1BE2-4DD9-8D55-2FBB87B70090}" type="datetime1">
              <a:rPr lang="en-US" smtClean="0"/>
              <a:t>9/28/2019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1BFB-FD26-4607-B22C-F392D3EC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267DF-802D-49E9-ADD3-975F6ECB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C7674-8B84-49FF-9C53-DC830186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948-3D26-43A6-B4E9-6FEE396FD6E9}" type="datetime1">
              <a:rPr lang="en-US" smtClean="0"/>
              <a:t>9/28/2019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E3616-5B26-4595-BD80-929D78F2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79A5-23B1-4F3B-9591-8B93AF21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6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AAE2-B523-4BC6-B3D5-C5D0D5B9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1EF6D-199A-434A-B4F8-E8E921C8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70BC-4140-491E-9135-835CCF26F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2AF15-FDF7-479D-B826-3B4366BB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4704-01C9-43DE-ACE2-70DBF9F6C623}" type="datetime1">
              <a:rPr lang="en-US" smtClean="0"/>
              <a:t>9/28/2019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F8994-8671-4847-B4AB-BDBBEF5F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BDFF-A3B5-4B35-A33F-3A3768DD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D5F4-E3C3-4E07-A2B5-C8806E54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922C9-A3EF-4098-ADF6-092EEBF92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61D8B-F553-4859-A19F-D84C0E176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7CCD3-AAD8-4C89-B3DD-F4F2524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7919-EE17-44D5-AA70-AD98B0A02B2B}" type="datetime1">
              <a:rPr lang="en-US" smtClean="0"/>
              <a:t>9/28/2019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77F4E-5ECC-4EEA-AFA8-EE400639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ACB2C-BB00-42FB-88FD-01E337DB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3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1E59D-E5A5-46DD-9B9A-C9FC3FEA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8746F-6668-4688-BE55-6321A06B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1F6E4-1BC7-49D8-B6DE-045E16584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50E18-33E9-4F05-BBA2-A8BFDE2F9A2E}" type="datetime1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51A2-8BFE-4992-A430-9C19410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FD921-9FCA-4BE8-8980-6AD5A171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208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CC6D106-F457-4B32-88B0-84FEDE0D6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chang school logo">
            <a:extLst>
              <a:ext uri="{FF2B5EF4-FFF2-40B4-BE49-F238E27FC236}">
                <a16:creationId xmlns:a16="http://schemas.microsoft.com/office/drawing/2014/main" id="{573EE76C-8E19-429A-8ED9-E237E1646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8"/>
          <a:stretch/>
        </p:blipFill>
        <p:spPr bwMode="auto">
          <a:xfrm>
            <a:off x="8018601" y="5483537"/>
            <a:ext cx="3971629" cy="120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60DE8C1-A7DD-4460-BE19-9899B10B7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4463"/>
            <a:ext cx="9144000" cy="1556456"/>
          </a:xfrm>
        </p:spPr>
        <p:txBody>
          <a:bodyPr>
            <a:normAutofit/>
          </a:bodyPr>
          <a:lstStyle/>
          <a:p>
            <a:r>
              <a:rPr lang="en-US" sz="9600" b="1" dirty="0">
                <a:latin typeface="+mn-lt"/>
                <a:cs typeface="Calibri" panose="020F0502020204030204" pitchFamily="34" charset="0"/>
              </a:rPr>
              <a:t>CCPS 506</a:t>
            </a:r>
            <a:endParaRPr lang="en-US" sz="5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645812-ECFA-4E2D-A787-B2263FEFE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0919"/>
            <a:ext cx="9144000" cy="1400936"/>
          </a:xfrm>
        </p:spPr>
        <p:txBody>
          <a:bodyPr>
            <a:normAutofit/>
          </a:bodyPr>
          <a:lstStyle/>
          <a:p>
            <a:r>
              <a:rPr lang="en-US" sz="3200" b="1" dirty="0"/>
              <a:t>Comparative Programming Languages</a:t>
            </a:r>
          </a:p>
          <a:p>
            <a:r>
              <a:rPr lang="en-US" sz="3200" b="1" dirty="0"/>
              <a:t>Fall 2019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C9804-8149-4B7C-B2C8-FAA0B03BB8E0}"/>
              </a:ext>
            </a:extLst>
          </p:cNvPr>
          <p:cNvSpPr txBox="1"/>
          <p:nvPr/>
        </p:nvSpPr>
        <p:spPr>
          <a:xfrm>
            <a:off x="512222" y="5823389"/>
            <a:ext cx="643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Lecture 4: </a:t>
            </a:r>
            <a:r>
              <a:rPr lang="en-US" sz="2800" dirty="0"/>
              <a:t>More advanced Elixir</a:t>
            </a:r>
          </a:p>
        </p:txBody>
      </p:sp>
    </p:spTree>
    <p:extLst>
      <p:ext uri="{BB962C8B-B14F-4D97-AF65-F5344CB8AC3E}">
        <p14:creationId xmlns:p14="http://schemas.microsoft.com/office/powerpoint/2010/main" val="113725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44AB59-5632-47ED-BB45-1FC1EBE80014}"/>
              </a:ext>
            </a:extLst>
          </p:cNvPr>
          <p:cNvSpPr txBox="1"/>
          <p:nvPr/>
        </p:nvSpPr>
        <p:spPr>
          <a:xfrm>
            <a:off x="1509204" y="2139518"/>
            <a:ext cx="9339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Moving on…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CA8F7-90A5-4A7D-BC80-7D918282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14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043D2-40A0-43EB-976F-879A4D305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8" b="12905"/>
          <a:stretch/>
        </p:blipFill>
        <p:spPr>
          <a:xfrm>
            <a:off x="839247" y="1644243"/>
            <a:ext cx="9020265" cy="5041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2936F-8FF3-466E-A162-DC56EC4BB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230" b="46215"/>
          <a:stretch/>
        </p:blipFill>
        <p:spPr>
          <a:xfrm>
            <a:off x="6090406" y="4414313"/>
            <a:ext cx="6101594" cy="24436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C9F94A-E6C2-47FB-9740-447617F64996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Enum.map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  <a:r>
              <a:rPr lang="en-US" sz="4000" dirty="0">
                <a:latin typeface="+mn-lt"/>
              </a:rPr>
              <a:t> We can do it!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D5AE74-823B-4CB7-AC11-8F3582659FE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FBC84-80B0-430F-AD60-21FDCAE2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4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043D2-40A0-43EB-976F-879A4D305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8" b="12905"/>
          <a:stretch/>
        </p:blipFill>
        <p:spPr>
          <a:xfrm>
            <a:off x="839247" y="1644243"/>
            <a:ext cx="9020265" cy="50417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83623C-6956-4990-ABDA-CC4576DA5F6B}"/>
              </a:ext>
            </a:extLst>
          </p:cNvPr>
          <p:cNvSpPr/>
          <p:nvPr/>
        </p:nvSpPr>
        <p:spPr>
          <a:xfrm>
            <a:off x="1333850" y="5738070"/>
            <a:ext cx="6727970" cy="99829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AD434-03DB-4659-9C97-65D075A68860}"/>
              </a:ext>
            </a:extLst>
          </p:cNvPr>
          <p:cNvSpPr txBox="1"/>
          <p:nvPr/>
        </p:nvSpPr>
        <p:spPr>
          <a:xfrm>
            <a:off x="8187655" y="5944827"/>
            <a:ext cx="27935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C00000"/>
                </a:solidFill>
                <a:latin typeface="Arial Black" panose="020B0A04020102020204" pitchFamily="34" charset="0"/>
              </a:rPr>
              <a:t>Uhhhh</a:t>
            </a:r>
            <a:r>
              <a:rPr lang="en-US" sz="3200" b="1" dirty="0">
                <a:solidFill>
                  <a:srgbClr val="C00000"/>
                </a:solidFill>
                <a:latin typeface="Arial Black" panose="020B0A04020102020204" pitchFamily="34" charset="0"/>
              </a:rPr>
              <a:t>….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E1DDC6-C4BE-472D-BDEE-5C8864E6C4CC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Enum.map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  <a:r>
              <a:rPr lang="en-US" sz="4000" dirty="0">
                <a:latin typeface="+mn-lt"/>
              </a:rPr>
              <a:t> We can do it!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E9D49B-BFC9-4636-B64C-0966E28989E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B95705-EFAF-4EE5-9D94-38C61022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985384-6624-4C48-B39F-CCB3539752C8}"/>
              </a:ext>
            </a:extLst>
          </p:cNvPr>
          <p:cNvSpPr/>
          <p:nvPr/>
        </p:nvSpPr>
        <p:spPr>
          <a:xfrm>
            <a:off x="1086393" y="2362692"/>
            <a:ext cx="102674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>
                <a:latin typeface="Consolas" panose="020B0609020204030204" pitchFamily="49" charset="0"/>
              </a:rPr>
              <a:t>x = [1, 2.0, "Hello", :world]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[1, 2.0, "Hello", :world]</a:t>
            </a:r>
          </a:p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CA" sz="2800" dirty="0" err="1">
                <a:latin typeface="Consolas" panose="020B0609020204030204" pitchFamily="49" charset="0"/>
              </a:rPr>
              <a:t>IO.puts</a:t>
            </a:r>
            <a:r>
              <a:rPr lang="en-CA" sz="2800" dirty="0">
                <a:latin typeface="Consolas" panose="020B0609020204030204" pitchFamily="49" charset="0"/>
              </a:rPr>
              <a:t> x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** (</a:t>
            </a:r>
            <a:r>
              <a:rPr lang="en-CA" sz="2800" dirty="0" err="1">
                <a:latin typeface="Consolas" panose="020B0609020204030204" pitchFamily="49" charset="0"/>
              </a:rPr>
              <a:t>ArgumentError</a:t>
            </a:r>
            <a:r>
              <a:rPr lang="en-CA" sz="2800" dirty="0">
                <a:latin typeface="Consolas" panose="020B0609020204030204" pitchFamily="49" charset="0"/>
              </a:rPr>
              <a:t>) argument error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    (</a:t>
            </a:r>
            <a:r>
              <a:rPr lang="en-CA" sz="2800" dirty="0" err="1">
                <a:latin typeface="Consolas" panose="020B0609020204030204" pitchFamily="49" charset="0"/>
              </a:rPr>
              <a:t>stdlib</a:t>
            </a:r>
            <a:r>
              <a:rPr lang="en-CA" sz="2800" dirty="0">
                <a:latin typeface="Consolas" panose="020B0609020204030204" pitchFamily="49" charset="0"/>
              </a:rPr>
              <a:t>) :</a:t>
            </a:r>
            <a:r>
              <a:rPr lang="en-CA" sz="2800" dirty="0" err="1">
                <a:latin typeface="Consolas" panose="020B0609020204030204" pitchFamily="49" charset="0"/>
              </a:rPr>
              <a:t>io.put_chars</a:t>
            </a:r>
            <a:r>
              <a:rPr lang="en-CA" sz="2800" dirty="0">
                <a:latin typeface="Consolas" panose="020B0609020204030204" pitchFamily="49" charset="0"/>
              </a:rPr>
              <a:t>(:</a:t>
            </a:r>
            <a:r>
              <a:rPr lang="en-CA" sz="2800" dirty="0" err="1">
                <a:latin typeface="Consolas" panose="020B0609020204030204" pitchFamily="49" charset="0"/>
              </a:rPr>
              <a:t>standard_io</a:t>
            </a:r>
            <a:r>
              <a:rPr lang="en-CA" sz="2800" dirty="0">
                <a:latin typeface="Consolas" panose="020B0609020204030204" pitchFamily="49" charset="0"/>
              </a:rPr>
              <a:t>, :</a:t>
            </a:r>
            <a:r>
              <a:rPr lang="en-CA" sz="2800" dirty="0" err="1">
                <a:latin typeface="Consolas" panose="020B0609020204030204" pitchFamily="49" charset="0"/>
              </a:rPr>
              <a:t>unicode</a:t>
            </a:r>
            <a:r>
              <a:rPr lang="en-CA" sz="2800" dirty="0">
                <a:latin typeface="Consolas" panose="020B0609020204030204" pitchFamily="49" charset="0"/>
              </a:rPr>
              <a:t>,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    [[1, 2.0, "Hello", :world], 10])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9410C-0BDF-4F3E-B71A-3E860109C0E8}"/>
              </a:ext>
            </a:extLst>
          </p:cNvPr>
          <p:cNvSpPr txBox="1"/>
          <p:nvPr/>
        </p:nvSpPr>
        <p:spPr>
          <a:xfrm>
            <a:off x="7288567" y="5039025"/>
            <a:ext cx="20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6E310-8380-4C7A-9BC3-13D53F985946}"/>
              </a:ext>
            </a:extLst>
          </p:cNvPr>
          <p:cNvSpPr txBox="1"/>
          <p:nvPr/>
        </p:nvSpPr>
        <p:spPr>
          <a:xfrm>
            <a:off x="2753557" y="1617446"/>
            <a:ext cx="668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IO.puts</a:t>
            </a:r>
            <a:r>
              <a:rPr lang="en-US" sz="2400" dirty="0"/>
              <a:t> can’t handle arbitrary lists: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B0D2F-2D64-4397-A0E7-7C50D90C0753}"/>
              </a:ext>
            </a:extLst>
          </p:cNvPr>
          <p:cNvSpPr txBox="1"/>
          <p:nvPr/>
        </p:nvSpPr>
        <p:spPr>
          <a:xfrm>
            <a:off x="1751310" y="5607510"/>
            <a:ext cx="8689378" cy="46166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IO.puts</a:t>
            </a:r>
            <a:r>
              <a:rPr lang="en-US" sz="2400" dirty="0"/>
              <a:t> wants a list containing things it can convert to Unicode.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37C907-C41C-4994-BF34-6434F611482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Interlude: </a:t>
            </a:r>
            <a:r>
              <a:rPr lang="en-US" sz="4000" dirty="0" err="1">
                <a:latin typeface="Consolas" panose="020B0609020204030204" pitchFamily="49" charset="0"/>
              </a:rPr>
              <a:t>IO.puts</a:t>
            </a:r>
            <a:r>
              <a:rPr lang="en-US" sz="4000" dirty="0">
                <a:latin typeface="+mn-lt"/>
              </a:rPr>
              <a:t> VS </a:t>
            </a:r>
            <a:r>
              <a:rPr lang="en-US" sz="4000" dirty="0" err="1">
                <a:latin typeface="Consolas" panose="020B0609020204030204" pitchFamily="49" charset="0"/>
              </a:rPr>
              <a:t>IO.inspect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8CF06F-CEE9-485B-BB82-F9B5EE8D2D7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BE365-AE63-426F-995D-B1EB5B31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9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E81DC0-43C2-487D-923C-23C11A57069A}"/>
              </a:ext>
            </a:extLst>
          </p:cNvPr>
          <p:cNvSpPr/>
          <p:nvPr/>
        </p:nvSpPr>
        <p:spPr>
          <a:xfrm>
            <a:off x="1922137" y="2473830"/>
            <a:ext cx="72678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>
                <a:latin typeface="Consolas" panose="020B0609020204030204" pitchFamily="49" charset="0"/>
              </a:rPr>
              <a:t>x = [1, 2.0, "Hello", :world]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[1, 2.0, "Hello", :world]</a:t>
            </a:r>
          </a:p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CA" sz="2800" dirty="0" err="1">
                <a:latin typeface="Consolas" panose="020B0609020204030204" pitchFamily="49" charset="0"/>
              </a:rPr>
              <a:t>IO.inspect</a:t>
            </a:r>
            <a:r>
              <a:rPr lang="en-CA" sz="2800" dirty="0">
                <a:latin typeface="Consolas" panose="020B0609020204030204" pitchFamily="49" charset="0"/>
              </a:rPr>
              <a:t> x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[1, 2.0, "Hello", :world]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[1, 2.0, "Hello", :world]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748D0-DEB9-45B3-9256-AE3EC606BFC4}"/>
              </a:ext>
            </a:extLst>
          </p:cNvPr>
          <p:cNvSpPr txBox="1"/>
          <p:nvPr/>
        </p:nvSpPr>
        <p:spPr>
          <a:xfrm>
            <a:off x="7698072" y="3835173"/>
            <a:ext cx="2705158" cy="83099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IO.inspect</a:t>
            </a:r>
            <a:r>
              <a:rPr lang="en-US" sz="2400" dirty="0"/>
              <a:t> prints and returns the list.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250D7C3-57D7-48FB-974B-D5C97C1C7328}"/>
              </a:ext>
            </a:extLst>
          </p:cNvPr>
          <p:cNvSpPr/>
          <p:nvPr/>
        </p:nvSpPr>
        <p:spPr>
          <a:xfrm>
            <a:off x="7026543" y="3780746"/>
            <a:ext cx="328473" cy="939853"/>
          </a:xfrm>
          <a:prstGeom prst="rightBrace">
            <a:avLst>
              <a:gd name="adj1" fmla="val 42799"/>
              <a:gd name="adj2" fmla="val 50000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EF7EA-7605-4D03-AA9C-5846658F8EEA}"/>
              </a:ext>
            </a:extLst>
          </p:cNvPr>
          <p:cNvSpPr txBox="1"/>
          <p:nvPr/>
        </p:nvSpPr>
        <p:spPr>
          <a:xfrm>
            <a:off x="2753557" y="1617446"/>
            <a:ext cx="668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use </a:t>
            </a:r>
            <a:r>
              <a:rPr lang="en-US" sz="2400" dirty="0" err="1">
                <a:latin typeface="Consolas" panose="020B0609020204030204" pitchFamily="49" charset="0"/>
              </a:rPr>
              <a:t>IO.inspect</a:t>
            </a:r>
            <a:r>
              <a:rPr lang="en-US" sz="2400" dirty="0"/>
              <a:t>: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5A2854-A131-4804-A22C-4519CB9C6152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Interlude: </a:t>
            </a:r>
            <a:r>
              <a:rPr lang="en-US" sz="4000" dirty="0" err="1">
                <a:latin typeface="Consolas" panose="020B0609020204030204" pitchFamily="49" charset="0"/>
              </a:rPr>
              <a:t>IO.puts</a:t>
            </a:r>
            <a:r>
              <a:rPr lang="en-US" sz="4000" dirty="0">
                <a:latin typeface="+mn-lt"/>
              </a:rPr>
              <a:t> VS </a:t>
            </a:r>
            <a:r>
              <a:rPr lang="en-US" sz="4000" dirty="0" err="1">
                <a:latin typeface="Consolas" panose="020B0609020204030204" pitchFamily="49" charset="0"/>
              </a:rPr>
              <a:t>IO.inspect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0F107C-D7B6-4A18-BCCF-ECD82DFADAA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8D5966-B072-43B4-A788-17670709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6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D1EF7EA-7605-4D03-AA9C-5846658F8EEA}"/>
              </a:ext>
            </a:extLst>
          </p:cNvPr>
          <p:cNvSpPr txBox="1"/>
          <p:nvPr/>
        </p:nvSpPr>
        <p:spPr>
          <a:xfrm>
            <a:off x="2753557" y="1617446"/>
            <a:ext cx="668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use </a:t>
            </a:r>
            <a:r>
              <a:rPr lang="en-US" sz="2400" dirty="0" err="1">
                <a:latin typeface="Consolas" panose="020B0609020204030204" pitchFamily="49" charset="0"/>
              </a:rPr>
              <a:t>IO.inspect</a:t>
            </a:r>
            <a:r>
              <a:rPr lang="en-US" sz="2400" dirty="0"/>
              <a:t>: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5A2854-A131-4804-A22C-4519CB9C6152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Interlude: </a:t>
            </a:r>
            <a:r>
              <a:rPr lang="en-US" sz="4000" dirty="0" err="1">
                <a:latin typeface="Consolas" panose="020B0609020204030204" pitchFamily="49" charset="0"/>
              </a:rPr>
              <a:t>IO.puts</a:t>
            </a:r>
            <a:r>
              <a:rPr lang="en-US" sz="4000" dirty="0">
                <a:latin typeface="+mn-lt"/>
              </a:rPr>
              <a:t> VS </a:t>
            </a:r>
            <a:r>
              <a:rPr lang="en-US" sz="4000" dirty="0" err="1">
                <a:latin typeface="Consolas" panose="020B0609020204030204" pitchFamily="49" charset="0"/>
              </a:rPr>
              <a:t>IO.inspect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0F107C-D7B6-4A18-BCCF-ECD82DFADAA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4C37FCD-8ABA-4D9B-A458-69B4EB1A3967}"/>
              </a:ext>
            </a:extLst>
          </p:cNvPr>
          <p:cNvSpPr/>
          <p:nvPr/>
        </p:nvSpPr>
        <p:spPr>
          <a:xfrm>
            <a:off x="1862112" y="2361082"/>
            <a:ext cx="81733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>
                <a:latin typeface="Consolas" panose="020B0609020204030204" pitchFamily="49" charset="0"/>
              </a:rPr>
              <a:t>x = </a:t>
            </a:r>
            <a:r>
              <a:rPr lang="nb-NO" sz="2800" dirty="0">
                <a:latin typeface="Consolas" panose="020B0609020204030204" pitchFamily="49" charset="0"/>
              </a:rPr>
              <a:t>[104, 101, 108, 108, 111]</a:t>
            </a:r>
          </a:p>
          <a:p>
            <a:r>
              <a:rPr lang="nb-NO" sz="2800" dirty="0">
                <a:latin typeface="Consolas" panose="020B0609020204030204" pitchFamily="49" charset="0"/>
              </a:rPr>
              <a:t>'hello'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CA" sz="2800" dirty="0" err="1">
                <a:latin typeface="Consolas" panose="020B0609020204030204" pitchFamily="49" charset="0"/>
              </a:rPr>
              <a:t>IO.inspect</a:t>
            </a:r>
            <a:r>
              <a:rPr lang="en-CA" sz="2800" dirty="0">
                <a:latin typeface="Consolas" panose="020B0609020204030204" pitchFamily="49" charset="0"/>
              </a:rPr>
              <a:t> x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'hello'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'hello'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181DC-C2C7-4812-9073-7744E39EF906}"/>
              </a:ext>
            </a:extLst>
          </p:cNvPr>
          <p:cNvSpPr txBox="1"/>
          <p:nvPr/>
        </p:nvSpPr>
        <p:spPr>
          <a:xfrm>
            <a:off x="4815839" y="3827305"/>
            <a:ext cx="5526347" cy="52322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IO.inspect</a:t>
            </a:r>
            <a:r>
              <a:rPr lang="en-US" sz="2800" dirty="0"/>
              <a:t> still converts to Unicode!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C4F90-14F7-4A29-8555-F6923F465412}"/>
              </a:ext>
            </a:extLst>
          </p:cNvPr>
          <p:cNvCxnSpPr>
            <a:cxnSpLocks/>
          </p:cNvCxnSpPr>
          <p:nvPr/>
        </p:nvCxnSpPr>
        <p:spPr>
          <a:xfrm flipH="1">
            <a:off x="3528155" y="4088915"/>
            <a:ext cx="1287684" cy="521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B876E-F754-4FD9-ACFE-DA9C5D596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2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D1EF7EA-7605-4D03-AA9C-5846658F8EEA}"/>
              </a:ext>
            </a:extLst>
          </p:cNvPr>
          <p:cNvSpPr txBox="1"/>
          <p:nvPr/>
        </p:nvSpPr>
        <p:spPr>
          <a:xfrm>
            <a:off x="2753557" y="1617446"/>
            <a:ext cx="668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use </a:t>
            </a:r>
            <a:r>
              <a:rPr lang="en-US" sz="2400" dirty="0" err="1">
                <a:latin typeface="Consolas" panose="020B0609020204030204" pitchFamily="49" charset="0"/>
              </a:rPr>
              <a:t>IO.inspect</a:t>
            </a:r>
            <a:r>
              <a:rPr lang="en-US" sz="2400" dirty="0"/>
              <a:t>: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5A2854-A131-4804-A22C-4519CB9C6152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Interlude: </a:t>
            </a:r>
            <a:r>
              <a:rPr lang="en-US" sz="4000" dirty="0" err="1">
                <a:latin typeface="Consolas" panose="020B0609020204030204" pitchFamily="49" charset="0"/>
              </a:rPr>
              <a:t>IO.puts</a:t>
            </a:r>
            <a:r>
              <a:rPr lang="en-US" sz="4000" dirty="0">
                <a:latin typeface="+mn-lt"/>
              </a:rPr>
              <a:t> VS </a:t>
            </a:r>
            <a:r>
              <a:rPr lang="en-US" sz="4000" dirty="0" err="1">
                <a:latin typeface="Consolas" panose="020B0609020204030204" pitchFamily="49" charset="0"/>
              </a:rPr>
              <a:t>IO.inspect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0F107C-D7B6-4A18-BCCF-ECD82DFADAA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4C37FCD-8ABA-4D9B-A458-69B4EB1A3967}"/>
              </a:ext>
            </a:extLst>
          </p:cNvPr>
          <p:cNvSpPr/>
          <p:nvPr/>
        </p:nvSpPr>
        <p:spPr>
          <a:xfrm>
            <a:off x="1862112" y="2361082"/>
            <a:ext cx="81733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>
                <a:latin typeface="Consolas" panose="020B0609020204030204" pitchFamily="49" charset="0"/>
              </a:rPr>
              <a:t>x = </a:t>
            </a:r>
            <a:r>
              <a:rPr lang="nb-NO" sz="2800" dirty="0">
                <a:latin typeface="Consolas" panose="020B0609020204030204" pitchFamily="49" charset="0"/>
              </a:rPr>
              <a:t>[104, 101, 108, 108, 111]</a:t>
            </a:r>
          </a:p>
          <a:p>
            <a:r>
              <a:rPr lang="nb-NO" sz="2800" dirty="0">
                <a:latin typeface="Consolas" panose="020B0609020204030204" pitchFamily="49" charset="0"/>
              </a:rPr>
              <a:t>'hello'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CA" sz="2800" dirty="0" err="1">
                <a:latin typeface="Consolas" panose="020B0609020204030204" pitchFamily="49" charset="0"/>
              </a:rPr>
              <a:t>IO.inspect</a:t>
            </a:r>
            <a:r>
              <a:rPr lang="en-CA" sz="2800" dirty="0">
                <a:latin typeface="Consolas" panose="020B0609020204030204" pitchFamily="49" charset="0"/>
              </a:rPr>
              <a:t> x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'hello'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'hello'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6C79B-7E94-43D0-A055-2A87F11F7556}"/>
              </a:ext>
            </a:extLst>
          </p:cNvPr>
          <p:cNvSpPr/>
          <p:nvPr/>
        </p:nvSpPr>
        <p:spPr>
          <a:xfrm>
            <a:off x="1862112" y="4552646"/>
            <a:ext cx="8750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 err="1">
                <a:latin typeface="Consolas" panose="020B0609020204030204" pitchFamily="49" charset="0"/>
              </a:rPr>
              <a:t>IO.inspect</a:t>
            </a:r>
            <a:r>
              <a:rPr lang="en-US" sz="2800" dirty="0">
                <a:latin typeface="Consolas" panose="020B0609020204030204" pitchFamily="49" charset="0"/>
              </a:rPr>
              <a:t> x, </a:t>
            </a:r>
            <a:r>
              <a:rPr lang="en-US" sz="2800" dirty="0" err="1">
                <a:latin typeface="Consolas" panose="020B0609020204030204" pitchFamily="49" charset="0"/>
              </a:rPr>
              <a:t>charlists</a:t>
            </a:r>
            <a:r>
              <a:rPr lang="en-US" sz="2800" dirty="0">
                <a:latin typeface="Consolas" panose="020B0609020204030204" pitchFamily="49" charset="0"/>
              </a:rPr>
              <a:t>: :</a:t>
            </a:r>
            <a:r>
              <a:rPr lang="en-US" sz="2800" dirty="0" err="1">
                <a:latin typeface="Consolas" panose="020B0609020204030204" pitchFamily="49" charset="0"/>
              </a:rPr>
              <a:t>as_lists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87EE3E-4FEE-4CC5-9D7F-63ABAEE7976D}"/>
              </a:ext>
            </a:extLst>
          </p:cNvPr>
          <p:cNvSpPr txBox="1"/>
          <p:nvPr/>
        </p:nvSpPr>
        <p:spPr>
          <a:xfrm>
            <a:off x="6010690" y="3455641"/>
            <a:ext cx="3655824" cy="46166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Invoke </a:t>
            </a:r>
            <a:r>
              <a:rPr lang="en-US" sz="2400" dirty="0" err="1"/>
              <a:t>IO.inspect</a:t>
            </a:r>
            <a:r>
              <a:rPr lang="en-US" sz="2400" dirty="0"/>
              <a:t> thusly: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E5E412-5A56-4EE8-A8C2-5CB98408AC7B}"/>
              </a:ext>
            </a:extLst>
          </p:cNvPr>
          <p:cNvSpPr txBox="1"/>
          <p:nvPr/>
        </p:nvSpPr>
        <p:spPr>
          <a:xfrm>
            <a:off x="7966991" y="5293375"/>
            <a:ext cx="3808520" cy="83099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Prints list as a list, rather than converting to Unicode.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467C34-F04A-472C-850C-3AE6FD7055A8}"/>
              </a:ext>
            </a:extLst>
          </p:cNvPr>
          <p:cNvCxnSpPr>
            <a:cxnSpLocks/>
          </p:cNvCxnSpPr>
          <p:nvPr/>
        </p:nvCxnSpPr>
        <p:spPr>
          <a:xfrm flipH="1" flipV="1">
            <a:off x="6901669" y="5401367"/>
            <a:ext cx="1065321" cy="44008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9C94BEEA-DCED-43D5-B517-0B7DD1351793}"/>
              </a:ext>
            </a:extLst>
          </p:cNvPr>
          <p:cNvSpPr/>
          <p:nvPr/>
        </p:nvSpPr>
        <p:spPr>
          <a:xfrm rot="5400000">
            <a:off x="7169944" y="2092466"/>
            <a:ext cx="346229" cy="4646911"/>
          </a:xfrm>
          <a:prstGeom prst="leftBrace">
            <a:avLst>
              <a:gd name="adj1" fmla="val 33486"/>
              <a:gd name="adj2" fmla="val 50000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31A246-779B-4190-A18D-CC42B5E86DCA}"/>
              </a:ext>
            </a:extLst>
          </p:cNvPr>
          <p:cNvSpPr/>
          <p:nvPr/>
        </p:nvSpPr>
        <p:spPr>
          <a:xfrm>
            <a:off x="1862112" y="504708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[104, 101, 108, 108, 111]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'hello'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1E414-FFE4-48E1-9D02-386720E8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  <p:bldP spid="24" grpId="0" animBg="1"/>
      <p:bldP spid="2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0FB09C6-1C1C-48B4-AA73-722FFD6D9774}"/>
              </a:ext>
            </a:extLst>
          </p:cNvPr>
          <p:cNvSpPr/>
          <p:nvPr/>
        </p:nvSpPr>
        <p:spPr>
          <a:xfrm>
            <a:off x="2312494" y="2152771"/>
            <a:ext cx="8750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IO.inspect</a:t>
            </a:r>
            <a:r>
              <a:rPr lang="en-US" sz="2800" dirty="0">
                <a:latin typeface="Consolas" panose="020B0609020204030204" pitchFamily="49" charset="0"/>
              </a:rPr>
              <a:t> x, </a:t>
            </a:r>
            <a:r>
              <a:rPr lang="en-US" sz="2800" dirty="0" err="1">
                <a:latin typeface="Consolas" panose="020B0609020204030204" pitchFamily="49" charset="0"/>
              </a:rPr>
              <a:t>charlists</a:t>
            </a:r>
            <a:r>
              <a:rPr lang="en-US" sz="2800" dirty="0">
                <a:latin typeface="Consolas" panose="020B0609020204030204" pitchFamily="49" charset="0"/>
              </a:rPr>
              <a:t>: :</a:t>
            </a:r>
            <a:r>
              <a:rPr lang="en-US" sz="2800" dirty="0" err="1">
                <a:latin typeface="Consolas" panose="020B0609020204030204" pitchFamily="49" charset="0"/>
              </a:rPr>
              <a:t>as_lists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0F74736-5A02-47E4-9783-5CA0CE73A0D1}"/>
              </a:ext>
            </a:extLst>
          </p:cNvPr>
          <p:cNvCxnSpPr>
            <a:cxnSpLocks/>
          </p:cNvCxnSpPr>
          <p:nvPr/>
        </p:nvCxnSpPr>
        <p:spPr>
          <a:xfrm>
            <a:off x="5891842" y="2859656"/>
            <a:ext cx="0" cy="15829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E22A60D-2E51-4013-9A66-689E4179B431}"/>
              </a:ext>
            </a:extLst>
          </p:cNvPr>
          <p:cNvSpPr/>
          <p:nvPr/>
        </p:nvSpPr>
        <p:spPr>
          <a:xfrm>
            <a:off x="2312494" y="4522268"/>
            <a:ext cx="8750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IO.inspect</a:t>
            </a:r>
            <a:r>
              <a:rPr lang="en-US" sz="2800" dirty="0">
                <a:latin typeface="Consolas" panose="020B0609020204030204" pitchFamily="49" charset="0"/>
              </a:rPr>
              <a:t>(x, [{:</a:t>
            </a:r>
            <a:r>
              <a:rPr lang="en-US" sz="2800" dirty="0" err="1">
                <a:latin typeface="Consolas" panose="020B0609020204030204" pitchFamily="49" charset="0"/>
              </a:rPr>
              <a:t>charlists</a:t>
            </a:r>
            <a:r>
              <a:rPr lang="en-US" sz="2800" dirty="0">
                <a:latin typeface="Consolas" panose="020B0609020204030204" pitchFamily="49" charset="0"/>
              </a:rPr>
              <a:t>, :</a:t>
            </a:r>
            <a:r>
              <a:rPr lang="en-US" sz="2800" dirty="0" err="1">
                <a:latin typeface="Consolas" panose="020B0609020204030204" pitchFamily="49" charset="0"/>
              </a:rPr>
              <a:t>as_lists</a:t>
            </a:r>
            <a:r>
              <a:rPr lang="en-US" sz="2800" dirty="0">
                <a:latin typeface="Consolas" panose="020B0609020204030204" pitchFamily="49" charset="0"/>
              </a:rPr>
              <a:t>}])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642C6-20CF-4664-9411-5F68F2FB2222}"/>
              </a:ext>
            </a:extLst>
          </p:cNvPr>
          <p:cNvSpPr txBox="1"/>
          <p:nvPr/>
        </p:nvSpPr>
        <p:spPr>
          <a:xfrm>
            <a:off x="4205461" y="3328139"/>
            <a:ext cx="3390180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Recall keyword list form: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5B71E6-15D6-42F0-BA2A-7E1F6198386A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Interlude: </a:t>
            </a:r>
            <a:r>
              <a:rPr lang="en-US" sz="4000" dirty="0" err="1">
                <a:latin typeface="Consolas" panose="020B0609020204030204" pitchFamily="49" charset="0"/>
              </a:rPr>
              <a:t>IO.puts</a:t>
            </a:r>
            <a:r>
              <a:rPr lang="en-US" sz="4000" dirty="0">
                <a:latin typeface="+mn-lt"/>
              </a:rPr>
              <a:t> VS </a:t>
            </a:r>
            <a:r>
              <a:rPr lang="en-US" sz="4000" dirty="0" err="1">
                <a:latin typeface="Consolas" panose="020B0609020204030204" pitchFamily="49" charset="0"/>
              </a:rPr>
              <a:t>IO.inspect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4645C2-E0CD-4DB8-ACC6-A70A35D22E8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3C5B04-DC6C-4CDE-B884-210D87F5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4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C33D9-8AEE-44C6-806D-D642103F12B8}"/>
              </a:ext>
            </a:extLst>
          </p:cNvPr>
          <p:cNvSpPr/>
          <p:nvPr/>
        </p:nvSpPr>
        <p:spPr>
          <a:xfrm>
            <a:off x="1729641" y="1480137"/>
            <a:ext cx="8766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Distill collection to single value based on some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80848D-8F3B-4F64-895A-54F59DFB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98" y="2249578"/>
            <a:ext cx="7686675" cy="390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A2737-8D30-4091-A5CE-306133675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73"/>
          <a:stretch/>
        </p:blipFill>
        <p:spPr>
          <a:xfrm>
            <a:off x="7886263" y="2154398"/>
            <a:ext cx="4305737" cy="3086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38785-9189-42BE-95B1-15175C66EF48}"/>
              </a:ext>
            </a:extLst>
          </p:cNvPr>
          <p:cNvSpPr txBox="1"/>
          <p:nvPr/>
        </p:nvSpPr>
        <p:spPr>
          <a:xfrm>
            <a:off x="2659310" y="5178002"/>
            <a:ext cx="6906936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onsolas" panose="020B0609020204030204" pitchFamily="49" charset="0"/>
              </a:rPr>
              <a:t>acc</a:t>
            </a:r>
            <a:r>
              <a:rPr lang="en-US" sz="2800" dirty="0"/>
              <a:t> is the running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 default, initialized to first element in 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E5DAE-E5D1-4D44-8CB1-02C177982CD0}"/>
              </a:ext>
            </a:extLst>
          </p:cNvPr>
          <p:cNvSpPr/>
          <p:nvPr/>
        </p:nvSpPr>
        <p:spPr>
          <a:xfrm>
            <a:off x="4420998" y="4261607"/>
            <a:ext cx="2994870" cy="63378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C1541D-85CE-46F9-8D82-3575DE0811A8}"/>
              </a:ext>
            </a:extLst>
          </p:cNvPr>
          <p:cNvSpPr/>
          <p:nvPr/>
        </p:nvSpPr>
        <p:spPr>
          <a:xfrm>
            <a:off x="7803159" y="3474440"/>
            <a:ext cx="577443" cy="63378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48E5A7-8BDF-4EEA-9D81-4CAC04EB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107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9AD7A5-CFFE-4CB5-95E9-AB36F4A8AC42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Enum.reduce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D10A79-561C-4F67-8B4E-131CA97B4C5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53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2" grpId="0" animBg="1"/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C33D9-8AEE-44C6-806D-D642103F12B8}"/>
              </a:ext>
            </a:extLst>
          </p:cNvPr>
          <p:cNvSpPr/>
          <p:nvPr/>
        </p:nvSpPr>
        <p:spPr>
          <a:xfrm>
            <a:off x="1729641" y="1480137"/>
            <a:ext cx="8766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Distill collection to single value based on some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80848D-8F3B-4F64-895A-54F59DFB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98" y="2249578"/>
            <a:ext cx="7686675" cy="390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EA2737-8D30-4091-A5CE-306133675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73"/>
          <a:stretch/>
        </p:blipFill>
        <p:spPr>
          <a:xfrm>
            <a:off x="7886263" y="2154398"/>
            <a:ext cx="4305737" cy="3086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5E5DAE-E5D1-4D44-8CB1-02C177982CD0}"/>
              </a:ext>
            </a:extLst>
          </p:cNvPr>
          <p:cNvSpPr/>
          <p:nvPr/>
        </p:nvSpPr>
        <p:spPr>
          <a:xfrm>
            <a:off x="4420998" y="4261607"/>
            <a:ext cx="2994870" cy="63378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C1541D-85CE-46F9-8D82-3575DE0811A8}"/>
              </a:ext>
            </a:extLst>
          </p:cNvPr>
          <p:cNvSpPr/>
          <p:nvPr/>
        </p:nvSpPr>
        <p:spPr>
          <a:xfrm>
            <a:off x="7803159" y="3474440"/>
            <a:ext cx="577443" cy="63378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2C175-5E72-45BC-8F52-E1A1333B3202}"/>
              </a:ext>
            </a:extLst>
          </p:cNvPr>
          <p:cNvSpPr txBox="1"/>
          <p:nvPr/>
        </p:nvSpPr>
        <p:spPr>
          <a:xfrm>
            <a:off x="1259858" y="5377863"/>
            <a:ext cx="9931056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(9 - (8 - (7 - (6 - (5 - (4 - (3 - (2 - (1 – (0 – </a:t>
            </a:r>
            <a:r>
              <a:rPr lang="en-US" sz="2400" dirty="0" err="1">
                <a:latin typeface="Consolas" panose="020B0609020204030204" pitchFamily="49" charset="0"/>
              </a:rPr>
              <a:t>acc</a:t>
            </a:r>
            <a:r>
              <a:rPr lang="en-US" sz="2400" dirty="0">
                <a:latin typeface="Consolas" panose="020B0609020204030204" pitchFamily="49" charset="0"/>
              </a:rPr>
              <a:t>)…)</a:t>
            </a:r>
          </a:p>
          <a:p>
            <a:pPr algn="ctr"/>
            <a:r>
              <a:rPr lang="en-US" sz="2400" b="1" dirty="0">
                <a:latin typeface="Consolas" panose="020B0609020204030204" pitchFamily="49" charset="0"/>
              </a:rPr>
              <a:t>VS</a:t>
            </a:r>
          </a:p>
          <a:p>
            <a:pPr algn="ctr"/>
            <a:r>
              <a:rPr lang="en-US" sz="2400" dirty="0">
                <a:latin typeface="Consolas" panose="020B0609020204030204" pitchFamily="49" charset="0"/>
              </a:rPr>
              <a:t>(…(</a:t>
            </a:r>
            <a:r>
              <a:rPr lang="en-US" sz="2400" dirty="0" err="1">
                <a:latin typeface="Consolas" panose="020B0609020204030204" pitchFamily="49" charset="0"/>
              </a:rPr>
              <a:t>acc</a:t>
            </a:r>
            <a:r>
              <a:rPr lang="en-US" sz="2400" dirty="0">
                <a:latin typeface="Consolas" panose="020B0609020204030204" pitchFamily="49" charset="0"/>
              </a:rPr>
              <a:t> – 1) – 2) – 3) – 4) – 5) – 6) – 7) – 8) – 9)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AFC9E-C274-4029-8D77-0DBAC4C6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108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F2FA63A-28D4-4E79-803F-A0A3256A87AD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Enum.reduce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2DD1FF-3932-4853-BA51-6591B7583D2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A3BF82-00D7-4EB3-9F91-D94A04BA3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8" b="12049"/>
          <a:stretch/>
        </p:blipFill>
        <p:spPr>
          <a:xfrm>
            <a:off x="1609041" y="1577130"/>
            <a:ext cx="9020265" cy="5100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B4F8D9-3536-4810-8746-F40492E1A0D3}"/>
              </a:ext>
            </a:extLst>
          </p:cNvPr>
          <p:cNvSpPr/>
          <p:nvPr/>
        </p:nvSpPr>
        <p:spPr>
          <a:xfrm>
            <a:off x="5199182" y="2598634"/>
            <a:ext cx="3598877" cy="37750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B5C12-C57C-4C57-8DE6-8798EDFD87A0}"/>
              </a:ext>
            </a:extLst>
          </p:cNvPr>
          <p:cNvSpPr txBox="1"/>
          <p:nvPr/>
        </p:nvSpPr>
        <p:spPr>
          <a:xfrm>
            <a:off x="6449141" y="4680705"/>
            <a:ext cx="4697835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 initialized as head of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 head of list and current result into </a:t>
            </a:r>
            <a:r>
              <a:rPr lang="en-US" sz="2400" dirty="0">
                <a:latin typeface="Consolas" panose="020B0609020204030204" pitchFamily="49" charset="0"/>
              </a:rPr>
              <a:t>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044FA-C10E-4BD6-BAA2-34BEB8A92993}"/>
              </a:ext>
            </a:extLst>
          </p:cNvPr>
          <p:cNvSpPr/>
          <p:nvPr/>
        </p:nvSpPr>
        <p:spPr>
          <a:xfrm>
            <a:off x="7480986" y="3115886"/>
            <a:ext cx="1493241" cy="40267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EB727F-48F2-422F-806C-39EC04A2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109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28C717-80CF-4E8D-AC03-C30D21B605D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Enum.reduce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  <a:r>
              <a:rPr lang="en-US" sz="4000" dirty="0">
                <a:latin typeface="+mn-lt"/>
              </a:rPr>
              <a:t> We can do it!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C4886D-54AB-4B68-92B5-B105227A59C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8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B708A3-8494-4DAF-ACDE-E4BB9C0CC0D4}"/>
              </a:ext>
            </a:extLst>
          </p:cNvPr>
          <p:cNvSpPr/>
          <p:nvPr/>
        </p:nvSpPr>
        <p:spPr>
          <a:xfrm>
            <a:off x="3211649" y="2463689"/>
            <a:ext cx="64722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Pattern matching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Control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Recursion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Higher order &amp; first class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Enum</a:t>
            </a:r>
            <a:r>
              <a:rPr lang="en-US" sz="2800" dirty="0"/>
              <a:t> and lazy </a:t>
            </a:r>
            <a:r>
              <a:rPr lang="en-US" sz="2800" dirty="0" err="1"/>
              <a:t>Enum</a:t>
            </a:r>
            <a:r>
              <a:rPr lang="en-US" sz="2800" dirty="0"/>
              <a:t> with Stream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1A83C6-1A1F-46E1-8787-7E2FDDCF8DBA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Today: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A4C8B5-4D02-46B2-BE23-596F25D8410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971D36-7D23-4215-B352-EBCDB744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46A271-2A63-4143-AD39-F5CA02C13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8" b="12049"/>
          <a:stretch/>
        </p:blipFill>
        <p:spPr>
          <a:xfrm>
            <a:off x="520465" y="1577130"/>
            <a:ext cx="9020265" cy="5100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BB8F3-B9D5-4B88-A788-F0B42E1E9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088" b="34357"/>
          <a:stretch/>
        </p:blipFill>
        <p:spPr>
          <a:xfrm>
            <a:off x="5971825" y="3875591"/>
            <a:ext cx="6220175" cy="2982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71AC1-4D83-4EC4-A441-AD5BEECA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D31210-1CF1-4AD5-9226-60A2BF16556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Enum.reduce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  <a:r>
              <a:rPr lang="en-US" sz="4000" dirty="0">
                <a:latin typeface="+mn-lt"/>
              </a:rPr>
              <a:t> We can do it!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1E3CA3-946A-4144-9EBD-10C8EE28FF0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0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4E9D1-5524-4525-A1DC-8A775526B00A}"/>
              </a:ext>
            </a:extLst>
          </p:cNvPr>
          <p:cNvSpPr txBox="1"/>
          <p:nvPr/>
        </p:nvSpPr>
        <p:spPr>
          <a:xfrm>
            <a:off x="3054271" y="733293"/>
            <a:ext cx="608345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acc</a:t>
            </a:r>
            <a:r>
              <a:rPr lang="en-US" sz="2400" dirty="0"/>
              <a:t> is the running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default, initialized to first element in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1F6F4-FE59-43F5-B786-BD2A1A7C7719}"/>
              </a:ext>
            </a:extLst>
          </p:cNvPr>
          <p:cNvSpPr txBox="1"/>
          <p:nvPr/>
        </p:nvSpPr>
        <p:spPr>
          <a:xfrm>
            <a:off x="2642531" y="1986297"/>
            <a:ext cx="690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add an optional 3</a:t>
            </a:r>
            <a:r>
              <a:rPr lang="en-US" sz="2400" baseline="30000" dirty="0"/>
              <a:t>rd</a:t>
            </a:r>
            <a:r>
              <a:rPr lang="en-US" sz="2400" dirty="0"/>
              <a:t> argument to initialize </a:t>
            </a:r>
            <a:r>
              <a:rPr lang="en-US" sz="2400" b="1" dirty="0" err="1">
                <a:latin typeface="Consolas" panose="020B0609020204030204" pitchFamily="49" charset="0"/>
              </a:rPr>
              <a:t>acc</a:t>
            </a:r>
            <a:r>
              <a:rPr lang="en-US" sz="2400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9A6A4-90CF-44A7-B952-44A58BF4B73F}"/>
              </a:ext>
            </a:extLst>
          </p:cNvPr>
          <p:cNvSpPr/>
          <p:nvPr/>
        </p:nvSpPr>
        <p:spPr>
          <a:xfrm>
            <a:off x="1244726" y="2810943"/>
            <a:ext cx="9702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iex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80"/>
                </a:solidFill>
                <a:latin typeface="Consolas" panose="020B0609020204030204" pitchFamily="49" charset="0"/>
              </a:rPr>
              <a:t>Enum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reduce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([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], 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10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(x, 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acc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)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x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acc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16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iex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80"/>
                </a:solidFill>
                <a:latin typeface="Consolas" panose="020B0609020204030204" pitchFamily="49" charset="0"/>
              </a:rPr>
              <a:t>Enum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reduce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([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],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(x, 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acc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)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x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acc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6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05DAFA-EFB7-4C12-AAA4-145014AAD823}"/>
              </a:ext>
            </a:extLst>
          </p:cNvPr>
          <p:cNvSpPr/>
          <p:nvPr/>
        </p:nvSpPr>
        <p:spPr>
          <a:xfrm>
            <a:off x="5867060" y="2777386"/>
            <a:ext cx="696286" cy="56154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E96B9-C4CD-495D-A87E-B3D96FDD6A76}"/>
              </a:ext>
            </a:extLst>
          </p:cNvPr>
          <p:cNvSpPr txBox="1"/>
          <p:nvPr/>
        </p:nvSpPr>
        <p:spPr>
          <a:xfrm>
            <a:off x="3054270" y="4768312"/>
            <a:ext cx="6083457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10 + 1 + 2 + 3</a:t>
            </a:r>
          </a:p>
          <a:p>
            <a:pPr algn="ctr"/>
            <a:r>
              <a:rPr lang="en-US" sz="2400" b="1" dirty="0">
                <a:latin typeface="Consolas" panose="020B0609020204030204" pitchFamily="49" charset="0"/>
              </a:rPr>
              <a:t>VS</a:t>
            </a:r>
          </a:p>
          <a:p>
            <a:pPr algn="ctr"/>
            <a:r>
              <a:rPr lang="en-US" sz="2400" dirty="0">
                <a:latin typeface="Consolas" panose="020B0609020204030204" pitchFamily="49" charset="0"/>
              </a:rPr>
              <a:t>1 + 2 + 3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86783-04DC-4B4E-9531-CD4E81AD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5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  <p:bldP spid="6" grpId="0" build="p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835D3A-22E5-4F96-AC70-2D4FB993DD76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In Summary:</a:t>
            </a:r>
            <a:endParaRPr lang="en-US" sz="4000" dirty="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15FF2A-9CBE-457C-8A97-FDCFA1FF707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6446341-200C-4304-8F78-B9C97BA1E0A1}"/>
              </a:ext>
            </a:extLst>
          </p:cNvPr>
          <p:cNvSpPr/>
          <p:nvPr/>
        </p:nvSpPr>
        <p:spPr>
          <a:xfrm>
            <a:off x="3211649" y="2463689"/>
            <a:ext cx="64722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Pattern matching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Control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Recursion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Higher order &amp; first class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Enum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48BD5F-43F8-41F2-9A4E-0FCCF7F5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1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BAA66-28D7-4AB3-AD31-75C32A94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113</a:t>
            </a:fld>
            <a:endParaRPr lang="en-US"/>
          </a:p>
        </p:txBody>
      </p:sp>
      <p:pic>
        <p:nvPicPr>
          <p:cNvPr id="5" name="Picture 2" descr="Image result for question button">
            <a:extLst>
              <a:ext uri="{FF2B5EF4-FFF2-40B4-BE49-F238E27FC236}">
                <a16:creationId xmlns:a16="http://schemas.microsoft.com/office/drawing/2014/main" id="{7F34CF83-6FB6-4BB1-9182-728356C6A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57" y="1970004"/>
            <a:ext cx="40481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43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 result for pattern matching">
            <a:extLst>
              <a:ext uri="{FF2B5EF4-FFF2-40B4-BE49-F238E27FC236}">
                <a16:creationId xmlns:a16="http://schemas.microsoft.com/office/drawing/2014/main" id="{63C24984-4981-4A94-B2BC-B83589A9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725" y="0"/>
            <a:ext cx="68742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2C57E4-9963-4C43-86E5-512AD74C4D69}"/>
              </a:ext>
            </a:extLst>
          </p:cNvPr>
          <p:cNvSpPr txBox="1"/>
          <p:nvPr/>
        </p:nvSpPr>
        <p:spPr>
          <a:xfrm>
            <a:off x="991340" y="1290982"/>
            <a:ext cx="5104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Pattern 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D0A8B-EA56-4782-9B1B-EEDBBB0C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8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B1832-5E42-489B-8A50-02B6502A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243FF-27B9-4D36-BBAD-8835BE3B3EFB}"/>
              </a:ext>
            </a:extLst>
          </p:cNvPr>
          <p:cNvSpPr txBox="1"/>
          <p:nvPr/>
        </p:nvSpPr>
        <p:spPr>
          <a:xfrm>
            <a:off x="1802168" y="516006"/>
            <a:ext cx="874450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/>
              <a:t>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3B12A-58D1-462A-B651-F8AB5A731008}"/>
              </a:ext>
            </a:extLst>
          </p:cNvPr>
          <p:cNvSpPr txBox="1"/>
          <p:nvPr/>
        </p:nvSpPr>
        <p:spPr>
          <a:xfrm>
            <a:off x="2189824" y="3313007"/>
            <a:ext cx="7812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Pattern matching is a fundamental part of Elixir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D1F24-5590-4A6E-8A16-816211F6B63F}"/>
              </a:ext>
            </a:extLst>
          </p:cNvPr>
          <p:cNvSpPr txBox="1"/>
          <p:nvPr/>
        </p:nvSpPr>
        <p:spPr>
          <a:xfrm>
            <a:off x="1357502" y="2677872"/>
            <a:ext cx="947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</a:t>
            </a:r>
            <a:r>
              <a:rPr lang="en-US" sz="2400" b="1" i="1" dirty="0"/>
              <a:t>not</a:t>
            </a:r>
            <a:r>
              <a:rPr lang="en-US" sz="2400" dirty="0"/>
              <a:t> the assignment operator. It is the </a:t>
            </a:r>
            <a:r>
              <a:rPr lang="en-US" sz="2400" i="1" dirty="0"/>
              <a:t>match</a:t>
            </a:r>
            <a:r>
              <a:rPr lang="en-US" sz="2400" dirty="0"/>
              <a:t> operator.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1E507-59DB-4267-BAEC-A541A4BF80B3}"/>
              </a:ext>
            </a:extLst>
          </p:cNvPr>
          <p:cNvSpPr txBox="1"/>
          <p:nvPr/>
        </p:nvSpPr>
        <p:spPr>
          <a:xfrm>
            <a:off x="1479321" y="3948142"/>
            <a:ext cx="2942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x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F820E-38DE-4E25-8375-AFF8DCC7A3EB}"/>
              </a:ext>
            </a:extLst>
          </p:cNvPr>
          <p:cNvSpPr txBox="1"/>
          <p:nvPr/>
        </p:nvSpPr>
        <p:spPr>
          <a:xfrm>
            <a:off x="4622488" y="4132807"/>
            <a:ext cx="609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a variable is on the left-hand side of the match operator, we </a:t>
            </a:r>
            <a:r>
              <a:rPr lang="en-US" sz="2400" b="1" i="1" dirty="0"/>
              <a:t>bind</a:t>
            </a:r>
            <a:r>
              <a:rPr lang="en-US" sz="2400" dirty="0"/>
              <a:t> or </a:t>
            </a:r>
            <a:r>
              <a:rPr lang="en-US" sz="2400" b="1" i="1" dirty="0"/>
              <a:t>rebind</a:t>
            </a:r>
            <a:r>
              <a:rPr lang="en-US" sz="2400" dirty="0"/>
              <a:t> the variable.</a:t>
            </a:r>
          </a:p>
        </p:txBody>
      </p:sp>
    </p:spTree>
    <p:extLst>
      <p:ext uri="{BB962C8B-B14F-4D97-AF65-F5344CB8AC3E}">
        <p14:creationId xmlns:p14="http://schemas.microsoft.com/office/powerpoint/2010/main" val="245260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C66E33-ACC7-4665-B9C6-3BB9424FACCD}"/>
              </a:ext>
            </a:extLst>
          </p:cNvPr>
          <p:cNvSpPr/>
          <p:nvPr/>
        </p:nvSpPr>
        <p:spPr>
          <a:xfrm>
            <a:off x="1583185" y="1576026"/>
            <a:ext cx="97447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x = 2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2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2 = x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2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3 = x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** (</a:t>
            </a:r>
            <a:r>
              <a:rPr lang="en-US" sz="2400" dirty="0" err="1">
                <a:latin typeface="Consolas" panose="020B0609020204030204" pitchFamily="49" charset="0"/>
              </a:rPr>
              <a:t>MatchError</a:t>
            </a:r>
            <a:r>
              <a:rPr lang="en-US" sz="2400" dirty="0">
                <a:latin typeface="Consolas" panose="020B0609020204030204" pitchFamily="49" charset="0"/>
              </a:rPr>
              <a:t>) no match of right hand side value: 2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3 = x + 1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8C7AC-D62D-4705-ABDB-98F249005BAD}"/>
              </a:ext>
            </a:extLst>
          </p:cNvPr>
          <p:cNvSpPr txBox="1"/>
          <p:nvPr/>
        </p:nvSpPr>
        <p:spPr>
          <a:xfrm>
            <a:off x="2096749" y="4928654"/>
            <a:ext cx="7998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a match is successful, it returns the value of the right hand side of the expression. If not, a </a:t>
            </a:r>
            <a:r>
              <a:rPr lang="en-US" sz="2400" b="1" dirty="0" err="1">
                <a:latin typeface="Consolas" panose="020B0609020204030204" pitchFamily="49" charset="0"/>
              </a:rPr>
              <a:t>MatchError</a:t>
            </a:r>
            <a:r>
              <a:rPr lang="en-US" sz="2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BC476-2E39-4377-AB9B-E54A028B769A}"/>
              </a:ext>
            </a:extLst>
          </p:cNvPr>
          <p:cNvSpPr txBox="1"/>
          <p:nvPr/>
        </p:nvSpPr>
        <p:spPr>
          <a:xfrm>
            <a:off x="4743357" y="2297165"/>
            <a:ext cx="483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This is a valid expression!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DB1EE1-614E-4720-A017-BADD5AC9F863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589260" y="2558775"/>
            <a:ext cx="115409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CECD7846-5BA4-460C-B6D6-39C8DCF6EE8D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(Variable) Name on the Right?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A0A87E-FC78-4737-BC70-B206C5EF724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BD126-3341-4D03-9F7A-60C82C4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C66E33-ACC7-4665-B9C6-3BB9424FACCD}"/>
              </a:ext>
            </a:extLst>
          </p:cNvPr>
          <p:cNvSpPr/>
          <p:nvPr/>
        </p:nvSpPr>
        <p:spPr>
          <a:xfrm>
            <a:off x="1583185" y="1576026"/>
            <a:ext cx="97447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x = 2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2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2 = x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2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3 = x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** (</a:t>
            </a:r>
            <a:r>
              <a:rPr lang="en-US" sz="2400" dirty="0" err="1">
                <a:latin typeface="Consolas" panose="020B0609020204030204" pitchFamily="49" charset="0"/>
              </a:rPr>
              <a:t>MatchError</a:t>
            </a:r>
            <a:r>
              <a:rPr lang="en-US" sz="2400" dirty="0">
                <a:latin typeface="Consolas" panose="020B0609020204030204" pitchFamily="49" charset="0"/>
              </a:rPr>
              <a:t>) no match of right hand side value: 2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3 = x + 1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BC476-2E39-4377-AB9B-E54A028B769A}"/>
              </a:ext>
            </a:extLst>
          </p:cNvPr>
          <p:cNvSpPr txBox="1"/>
          <p:nvPr/>
        </p:nvSpPr>
        <p:spPr>
          <a:xfrm>
            <a:off x="4743357" y="2297165"/>
            <a:ext cx="483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This is a valid expression!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DB1EE1-614E-4720-A017-BADD5AC9F863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589260" y="2558775"/>
            <a:ext cx="115409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CECD7846-5BA4-460C-B6D6-39C8DCF6EE8D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(Variable) Name on the Right?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A0A87E-FC78-4737-BC70-B206C5EF724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BD126-3341-4D03-9F7A-60C82C46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00F80-F621-4532-AABE-FDFC185EF066}"/>
              </a:ext>
            </a:extLst>
          </p:cNvPr>
          <p:cNvSpPr txBox="1"/>
          <p:nvPr/>
        </p:nvSpPr>
        <p:spPr>
          <a:xfrm>
            <a:off x="1776515" y="5012628"/>
            <a:ext cx="8638970" cy="9541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Names on the left?</a:t>
            </a:r>
            <a:r>
              <a:rPr lang="en-US" sz="2800" dirty="0"/>
              <a:t> Bind or rebind to value on the right.</a:t>
            </a:r>
          </a:p>
          <a:p>
            <a:r>
              <a:rPr lang="en-US" sz="2800" b="1" dirty="0"/>
              <a:t>Names on the right?</a:t>
            </a:r>
            <a:r>
              <a:rPr lang="en-US" sz="2800" dirty="0"/>
              <a:t> Pattern match with value on the left.</a:t>
            </a:r>
          </a:p>
        </p:txBody>
      </p:sp>
    </p:spTree>
    <p:extLst>
      <p:ext uri="{BB962C8B-B14F-4D97-AF65-F5344CB8AC3E}">
        <p14:creationId xmlns:p14="http://schemas.microsoft.com/office/powerpoint/2010/main" val="264132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1247BD-F57E-4921-A6C9-6C32700C9D2A}"/>
              </a:ext>
            </a:extLst>
          </p:cNvPr>
          <p:cNvSpPr txBox="1"/>
          <p:nvPr/>
        </p:nvSpPr>
        <p:spPr>
          <a:xfrm>
            <a:off x="2704730" y="1947844"/>
            <a:ext cx="678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Let’s see matching with lists: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059397-84BF-4096-A714-2AF4998B76BE}"/>
              </a:ext>
            </a:extLst>
          </p:cNvPr>
          <p:cNvSpPr/>
          <p:nvPr/>
        </p:nvSpPr>
        <p:spPr>
          <a:xfrm>
            <a:off x="2786109" y="2780246"/>
            <a:ext cx="6619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>
                <a:latin typeface="Consolas" panose="020B0609020204030204" pitchFamily="49" charset="0"/>
              </a:rPr>
              <a:t>list = [1, 2, 3, 4, 5]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[1, 2, 3, 4, 5]</a:t>
            </a:r>
          </a:p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>
                <a:latin typeface="Consolas" panose="020B0609020204030204" pitchFamily="49" charset="0"/>
              </a:rPr>
              <a:t>[1, 2, 3, 4, 5] = list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[1, 2, 3, 4, 5]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83778-B22E-41C5-AE20-BC1795FE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27D84D-083C-497A-B555-47A5F1EE96A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Boring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A375D3-835F-4647-AFA6-BBC59657DE7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F917A0-9AAC-48D7-9AA6-7D67628333C9}"/>
              </a:ext>
            </a:extLst>
          </p:cNvPr>
          <p:cNvSpPr/>
          <p:nvPr/>
        </p:nvSpPr>
        <p:spPr>
          <a:xfrm>
            <a:off x="2254929" y="1827817"/>
            <a:ext cx="83272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list = [1, 2, 3, 4, 5]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[1, 2, 3, 4, 5]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[1 | tail] = list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[1, 2, 3, 4, 5]</a:t>
            </a: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F3B946-B1B2-49C3-AB04-DD3AEF3C1373}"/>
              </a:ext>
            </a:extLst>
          </p:cNvPr>
          <p:cNvSpPr/>
          <p:nvPr/>
        </p:nvSpPr>
        <p:spPr>
          <a:xfrm>
            <a:off x="2254929" y="3351310"/>
            <a:ext cx="80786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tail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[2, 3, 4, 5]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774A3-020B-4246-A4F7-E1D95FC00967}"/>
              </a:ext>
            </a:extLst>
          </p:cNvPr>
          <p:cNvSpPr/>
          <p:nvPr/>
        </p:nvSpPr>
        <p:spPr>
          <a:xfrm>
            <a:off x="2254929" y="4182307"/>
            <a:ext cx="8522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[2 | tail] = list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** (</a:t>
            </a:r>
            <a:r>
              <a:rPr lang="en-US" sz="2400" dirty="0" err="1">
                <a:latin typeface="Consolas" panose="020B0609020204030204" pitchFamily="49" charset="0"/>
              </a:rPr>
              <a:t>MatchError</a:t>
            </a:r>
            <a:r>
              <a:rPr lang="en-US" sz="2400" dirty="0">
                <a:latin typeface="Consolas" panose="020B0609020204030204" pitchFamily="49" charset="0"/>
              </a:rPr>
              <a:t>) no match of right hand side 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value: [1, 2, 3, 4, 5]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06C104-AFCD-4267-BFE2-4BF249FDA0F6}"/>
              </a:ext>
            </a:extLst>
          </p:cNvPr>
          <p:cNvSpPr/>
          <p:nvPr/>
        </p:nvSpPr>
        <p:spPr>
          <a:xfrm>
            <a:off x="3534239" y="2470189"/>
            <a:ext cx="479394" cy="683581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15091-AB8F-492D-99ED-5DA7406BBFAB}"/>
              </a:ext>
            </a:extLst>
          </p:cNvPr>
          <p:cNvCxnSpPr>
            <a:cxnSpLocks/>
          </p:cNvCxnSpPr>
          <p:nvPr/>
        </p:nvCxnSpPr>
        <p:spPr>
          <a:xfrm flipH="1">
            <a:off x="4013633" y="3301186"/>
            <a:ext cx="2795541" cy="29705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1D27EF-C457-4D60-A1A8-DCAD32BF39FA}"/>
              </a:ext>
            </a:extLst>
          </p:cNvPr>
          <p:cNvCxnSpPr>
            <a:cxnSpLocks/>
          </p:cNvCxnSpPr>
          <p:nvPr/>
        </p:nvCxnSpPr>
        <p:spPr>
          <a:xfrm flipH="1">
            <a:off x="5033554" y="3351310"/>
            <a:ext cx="1775619" cy="83099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9D3A95-88F8-4CFC-8404-4FBFD950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A038EE-06DA-41DD-AB0E-E8AA17787FB7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Matching Lists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CEAD86-4BD6-4A29-93FE-1DDC18E5F4D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9BCB2B-2AE1-4FB6-A9FA-50E1EDC891FF}"/>
              </a:ext>
            </a:extLst>
          </p:cNvPr>
          <p:cNvSpPr txBox="1"/>
          <p:nvPr/>
        </p:nvSpPr>
        <p:spPr>
          <a:xfrm>
            <a:off x="0" y="564965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pattern match will error if the sides can’t be matched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53A06-4A7D-4D67-A0E5-9089C618D598}"/>
              </a:ext>
            </a:extLst>
          </p:cNvPr>
          <p:cNvSpPr txBox="1"/>
          <p:nvPr/>
        </p:nvSpPr>
        <p:spPr>
          <a:xfrm>
            <a:off x="6809172" y="2801119"/>
            <a:ext cx="4650189" cy="83099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Separates list into head and tail.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case, the head must be 1!</a:t>
            </a:r>
          </a:p>
        </p:txBody>
      </p:sp>
    </p:spTree>
    <p:extLst>
      <p:ext uri="{BB962C8B-B14F-4D97-AF65-F5344CB8AC3E}">
        <p14:creationId xmlns:p14="http://schemas.microsoft.com/office/powerpoint/2010/main" val="54230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 animBg="1"/>
      <p:bldP spid="14" grpId="0"/>
      <p:bldP spid="7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BFAC62-76A9-42B3-ADD7-B161841E8BFC}"/>
              </a:ext>
            </a:extLst>
          </p:cNvPr>
          <p:cNvSpPr/>
          <p:nvPr/>
        </p:nvSpPr>
        <p:spPr>
          <a:xfrm>
            <a:off x="1750759" y="969821"/>
            <a:ext cx="744540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tail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[2, 3, 4, 5]</a:t>
            </a:r>
          </a:p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800" dirty="0">
                <a:latin typeface="Consolas" panose="020B0609020204030204" pitchFamily="49" charset="0"/>
              </a:rPr>
              <a:t>[2 | _] = tail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[2, 3, 4, 5]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B773FD-3BFD-4AEB-AAF6-B5C95E6BC3A4}"/>
              </a:ext>
            </a:extLst>
          </p:cNvPr>
          <p:cNvSpPr/>
          <p:nvPr/>
        </p:nvSpPr>
        <p:spPr>
          <a:xfrm>
            <a:off x="1750759" y="2785703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[2, 3 | test ] = tail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[2, 3, 4, 5]</a:t>
            </a:r>
          </a:p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test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[4, 5]</a:t>
            </a:r>
            <a:endParaRPr lang="en-US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23F042-D706-481D-ACED-97EA0C3C0A4E}"/>
              </a:ext>
            </a:extLst>
          </p:cNvPr>
          <p:cNvSpPr/>
          <p:nvPr/>
        </p:nvSpPr>
        <p:spPr>
          <a:xfrm>
            <a:off x="3289330" y="1748900"/>
            <a:ext cx="1189608" cy="68358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C331D-B1DC-41BC-8581-69C484B2C285}"/>
              </a:ext>
            </a:extLst>
          </p:cNvPr>
          <p:cNvSpPr txBox="1"/>
          <p:nvPr/>
        </p:nvSpPr>
        <p:spPr>
          <a:xfrm>
            <a:off x="5050291" y="929611"/>
            <a:ext cx="6341422" cy="83099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equating the tail (of </a:t>
            </a:r>
            <a:r>
              <a:rPr lang="en-US" sz="2400" dirty="0">
                <a:latin typeface="Consolas" panose="020B0609020204030204" pitchFamily="49" charset="0"/>
              </a:rPr>
              <a:t>tail</a:t>
            </a:r>
            <a:r>
              <a:rPr lang="en-US" sz="2400" dirty="0"/>
              <a:t>) with anything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‘</a:t>
            </a:r>
            <a:r>
              <a:rPr lang="en-US" sz="2400" b="1" dirty="0"/>
              <a:t>_’</a:t>
            </a:r>
            <a:r>
              <a:rPr lang="en-US" sz="2400" dirty="0"/>
              <a:t> can never be read from. Value discarded.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9B2886-F196-4AF7-A048-D7DA8C507661}"/>
              </a:ext>
            </a:extLst>
          </p:cNvPr>
          <p:cNvSpPr/>
          <p:nvPr/>
        </p:nvSpPr>
        <p:spPr>
          <a:xfrm>
            <a:off x="2678784" y="2752075"/>
            <a:ext cx="1464816" cy="60368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F13E6-3129-4FA7-A34B-D3C83EDD2D17}"/>
              </a:ext>
            </a:extLst>
          </p:cNvPr>
          <p:cNvSpPr txBox="1"/>
          <p:nvPr/>
        </p:nvSpPr>
        <p:spPr>
          <a:xfrm>
            <a:off x="5050291" y="3536575"/>
            <a:ext cx="3201407" cy="46166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Match first two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FEC89-8555-4B41-85E2-D31592D6A690}"/>
              </a:ext>
            </a:extLst>
          </p:cNvPr>
          <p:cNvSpPr/>
          <p:nvPr/>
        </p:nvSpPr>
        <p:spPr>
          <a:xfrm>
            <a:off x="1750759" y="460158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[_ | test ] = tail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[2, 3, 4, 5]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7D9172-978C-4ECC-8AE1-716CAFADAA11}"/>
              </a:ext>
            </a:extLst>
          </p:cNvPr>
          <p:cNvSpPr/>
          <p:nvPr/>
        </p:nvSpPr>
        <p:spPr>
          <a:xfrm>
            <a:off x="2643275" y="4574951"/>
            <a:ext cx="3932806" cy="57409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9B162-E456-4643-9BE4-16D9525D501C}"/>
              </a:ext>
            </a:extLst>
          </p:cNvPr>
          <p:cNvSpPr txBox="1"/>
          <p:nvPr/>
        </p:nvSpPr>
        <p:spPr>
          <a:xfrm>
            <a:off x="5179018" y="5293343"/>
            <a:ext cx="4194114" cy="46166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Match </a:t>
            </a:r>
            <a:r>
              <a:rPr lang="en-US" sz="2400" b="1" dirty="0">
                <a:latin typeface="Consolas" panose="020B0609020204030204" pitchFamily="49" charset="0"/>
              </a:rPr>
              <a:t>test</a:t>
            </a:r>
            <a:r>
              <a:rPr lang="en-US" sz="2400" dirty="0"/>
              <a:t> with tail of </a:t>
            </a:r>
            <a:r>
              <a:rPr lang="en-US" sz="2400" b="1" dirty="0">
                <a:latin typeface="Consolas" panose="020B0609020204030204" pitchFamily="49" charset="0"/>
              </a:rPr>
              <a:t>tail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A0691A-A27D-455E-8B70-5C328235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animBg="1"/>
      <p:bldP spid="5" grpId="0" build="p" animBg="1"/>
      <p:bldP spid="6" grpId="0" animBg="1"/>
      <p:bldP spid="7" grpId="0" build="p" animBg="1"/>
      <p:bldP spid="8" grpId="0" build="p"/>
      <p:bldP spid="9" grpId="0" animBg="1"/>
      <p:bldP spid="11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4B7508-7417-4C9A-9AC2-46A0AA0C4A29}"/>
              </a:ext>
            </a:extLst>
          </p:cNvPr>
          <p:cNvSpPr/>
          <p:nvPr/>
        </p:nvSpPr>
        <p:spPr>
          <a:xfrm>
            <a:off x="1155537" y="2196476"/>
            <a:ext cx="52532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tup</a:t>
            </a:r>
            <a:r>
              <a:rPr lang="en-US" sz="2800" dirty="0">
                <a:latin typeface="Consolas" panose="020B0609020204030204" pitchFamily="49" charset="0"/>
              </a:rPr>
              <a:t> = {:OK, "Hello"}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{:OK, "Hello"}</a:t>
            </a:r>
          </a:p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{:OK, value} = </a:t>
            </a:r>
            <a:r>
              <a:rPr lang="en-US" sz="2800" dirty="0" err="1">
                <a:latin typeface="Consolas" panose="020B0609020204030204" pitchFamily="49" charset="0"/>
              </a:rPr>
              <a:t>tup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   {:OK, "Hello"}</a:t>
            </a:r>
          </a:p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value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"Hello"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85F13D-50C7-4D34-8EB8-7DDFA8ADBECB}"/>
              </a:ext>
            </a:extLst>
          </p:cNvPr>
          <p:cNvSpPr/>
          <p:nvPr/>
        </p:nvSpPr>
        <p:spPr>
          <a:xfrm>
            <a:off x="2899454" y="3135089"/>
            <a:ext cx="374970" cy="53993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F84ED-8640-485E-852B-4406DF3DCF27}"/>
              </a:ext>
            </a:extLst>
          </p:cNvPr>
          <p:cNvSpPr txBox="1"/>
          <p:nvPr/>
        </p:nvSpPr>
        <p:spPr>
          <a:xfrm>
            <a:off x="6599060" y="2565808"/>
            <a:ext cx="4367731" cy="193899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matching tuples, the comma is used as a separator.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Tuples don’t deal in head/tail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aren’t linked lists.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Comma for tuples, | for lists.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02038F-2E36-443C-812C-6358D6F9564A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Matching Tuples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A6F95F-B56F-4926-8CF3-A5D1EE668C0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313688-3F13-4AD9-A780-7F336FE5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3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6397E5-F5C7-4182-A916-636B7649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65323-80A7-4969-BD78-706FB57A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326"/>
            <a:ext cx="12192000" cy="16498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29C5F0-CE1C-4EEA-BB56-396D840FD3A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+mn-lt"/>
              </a:rPr>
              <a:t>Course Administration</a:t>
            </a:r>
            <a:endParaRPr lang="en-US" sz="2800" b="1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37E8E8-42D2-454C-8858-2ECE192B6CB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EF51D1-16FC-474F-A673-DD264B94AF87}"/>
              </a:ext>
            </a:extLst>
          </p:cNvPr>
          <p:cNvSpPr txBox="1"/>
          <p:nvPr/>
        </p:nvSpPr>
        <p:spPr>
          <a:xfrm>
            <a:off x="1297578" y="3792190"/>
            <a:ext cx="9823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Assignment description is posted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you liked Smalltalk, you can start working on the Smalltalk version.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Elixir specifications coming soon.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Eventually (after reading week) I will post test cases for your assignments.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way you can verify that your code is correct for simple cases</a:t>
            </a:r>
          </a:p>
        </p:txBody>
      </p:sp>
    </p:spTree>
    <p:extLst>
      <p:ext uri="{BB962C8B-B14F-4D97-AF65-F5344CB8AC3E}">
        <p14:creationId xmlns:p14="http://schemas.microsoft.com/office/powerpoint/2010/main" val="219908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8DE568-DE6C-4C31-BBD9-C746D6721BDB}"/>
              </a:ext>
            </a:extLst>
          </p:cNvPr>
          <p:cNvSpPr/>
          <p:nvPr/>
        </p:nvSpPr>
        <p:spPr>
          <a:xfrm>
            <a:off x="1171852" y="1177511"/>
            <a:ext cx="10333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iex</a:t>
            </a:r>
            <a:r>
              <a:rPr lang="en-US" sz="2000" dirty="0">
                <a:latin typeface="Consolas" panose="020B0609020204030204" pitchFamily="49" charset="0"/>
              </a:rPr>
              <a:t>(4)&gt; {a | b} = {1, 2, 3, 4, 5}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AF6AB8-A543-4461-9FEE-30576384E203}"/>
              </a:ext>
            </a:extLst>
          </p:cNvPr>
          <p:cNvSpPr/>
          <p:nvPr/>
        </p:nvSpPr>
        <p:spPr>
          <a:xfrm>
            <a:off x="1171852" y="1733262"/>
            <a:ext cx="1052003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** (</a:t>
            </a:r>
            <a:r>
              <a:rPr lang="en-US" sz="2000" dirty="0" err="1">
                <a:latin typeface="Consolas" panose="020B0609020204030204" pitchFamily="49" charset="0"/>
              </a:rPr>
              <a:t>CompileError</a:t>
            </a:r>
            <a:r>
              <a:rPr lang="en-US" sz="2000" dirty="0">
                <a:latin typeface="Consolas" panose="020B0609020204030204" pitchFamily="49" charset="0"/>
              </a:rPr>
              <a:t>) iex:4: misplaced operator |/2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The | operator is typically used between brackets as the cons operator: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[head | tail]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where head is a single element and the tail is the remaining of a list. It is also used to update maps and structs, via the %{map | key: value} notation, and in </a:t>
            </a:r>
            <a:r>
              <a:rPr lang="en-US" sz="2000" dirty="0" err="1">
                <a:latin typeface="Consolas" panose="020B0609020204030204" pitchFamily="49" charset="0"/>
              </a:rPr>
              <a:t>typespecs</a:t>
            </a:r>
            <a:r>
              <a:rPr lang="en-US" sz="2000" dirty="0">
                <a:latin typeface="Consolas" panose="020B0609020204030204" pitchFamily="49" charset="0"/>
              </a:rPr>
              <a:t>, such as @type and @spec, to express the union of two types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FA69F0-EEDB-4B22-99E1-E5DEB0B4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702EA0-920D-4E00-818C-0206E768E31C}"/>
              </a:ext>
            </a:extLst>
          </p:cNvPr>
          <p:cNvSpPr/>
          <p:nvPr/>
        </p:nvSpPr>
        <p:spPr>
          <a:xfrm>
            <a:off x="1486882" y="1880103"/>
            <a:ext cx="93465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{a, b, c} = {:hello, "World", 42}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{:hello, "World", 42}</a:t>
            </a:r>
          </a:p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{a, b} = {:hello, "World", 42}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** (</a:t>
            </a:r>
            <a:r>
              <a:rPr lang="en-US" sz="2800" dirty="0" err="1">
                <a:latin typeface="Consolas" panose="020B0609020204030204" pitchFamily="49" charset="0"/>
              </a:rPr>
              <a:t>MatchError</a:t>
            </a:r>
            <a:r>
              <a:rPr lang="en-US" sz="2800" dirty="0">
                <a:latin typeface="Consolas" panose="020B0609020204030204" pitchFamily="49" charset="0"/>
              </a:rPr>
              <a:t>) no match of right hand side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value: {:hello, "World", 42}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40BEC6-DD6B-4D0B-84E2-48C7D3CC3E62}"/>
              </a:ext>
            </a:extLst>
          </p:cNvPr>
          <p:cNvSpPr/>
          <p:nvPr/>
        </p:nvSpPr>
        <p:spPr>
          <a:xfrm>
            <a:off x="2408414" y="1880102"/>
            <a:ext cx="6769916" cy="532013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7E22A-92DE-477F-8940-05259BA9AF37}"/>
              </a:ext>
            </a:extLst>
          </p:cNvPr>
          <p:cNvSpPr txBox="1"/>
          <p:nvPr/>
        </p:nvSpPr>
        <p:spPr>
          <a:xfrm>
            <a:off x="3195346" y="4673110"/>
            <a:ext cx="5801307" cy="83099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called </a:t>
            </a:r>
            <a:r>
              <a:rPr lang="en-US" sz="2400" i="1" dirty="0" err="1"/>
              <a:t>destructuring</a:t>
            </a:r>
            <a:r>
              <a:rPr lang="en-US" sz="2400" dirty="0"/>
              <a:t>.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, </a:t>
            </a:r>
            <a:r>
              <a:rPr lang="en-US" sz="2400" b="1" dirty="0">
                <a:latin typeface="Consolas" panose="020B0609020204030204" pitchFamily="49" charset="0"/>
              </a:rPr>
              <a:t>b</a:t>
            </a:r>
            <a:r>
              <a:rPr lang="en-US" sz="2400" dirty="0"/>
              <a:t>, </a:t>
            </a:r>
            <a:r>
              <a:rPr lang="en-US" sz="2400" b="1" dirty="0">
                <a:latin typeface="Consolas" panose="020B0609020204030204" pitchFamily="49" charset="0"/>
              </a:rPr>
              <a:t>c</a:t>
            </a:r>
            <a:r>
              <a:rPr lang="en-US" sz="2400" dirty="0"/>
              <a:t> are now bound to individual elements of the tuple.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63DB19-4BDD-4956-84B4-8A2948B11D1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Matching Tuples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D2A33B-B0BB-4C71-BEB6-10F1F9AD479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88A3A-22A2-44D3-863C-4F35B774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2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E8FAED-7C5C-4A03-A754-1484B20957B1}"/>
              </a:ext>
            </a:extLst>
          </p:cNvPr>
          <p:cNvSpPr txBox="1"/>
          <p:nvPr/>
        </p:nvSpPr>
        <p:spPr>
          <a:xfrm>
            <a:off x="938074" y="1512206"/>
            <a:ext cx="1031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we use the match operator with a variable on the left side of the expression, that variable is simply re-bound to that value. For example: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E028E7-DCE3-4454-93F7-D0D056E857D2}"/>
              </a:ext>
            </a:extLst>
          </p:cNvPr>
          <p:cNvSpPr/>
          <p:nvPr/>
        </p:nvSpPr>
        <p:spPr>
          <a:xfrm>
            <a:off x="1600352" y="2779053"/>
            <a:ext cx="26110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x =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3</a:t>
            </a:r>
          </a:p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x = 2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E2693-2A69-4B3F-918E-EAC3E957A6C5}"/>
              </a:ext>
            </a:extLst>
          </p:cNvPr>
          <p:cNvSpPr txBox="1"/>
          <p:nvPr/>
        </p:nvSpPr>
        <p:spPr>
          <a:xfrm>
            <a:off x="938074" y="5231084"/>
            <a:ext cx="3773687" cy="46166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often undesirable!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8B902A-964D-4C0B-ACA8-5924B6BA0437}"/>
              </a:ext>
            </a:extLst>
          </p:cNvPr>
          <p:cNvCxnSpPr/>
          <p:nvPr/>
        </p:nvCxnSpPr>
        <p:spPr>
          <a:xfrm>
            <a:off x="5052067" y="2565647"/>
            <a:ext cx="0" cy="38795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BF94E-1270-47BD-AAFC-2C2F473CB04E}"/>
              </a:ext>
            </a:extLst>
          </p:cNvPr>
          <p:cNvSpPr/>
          <p:nvPr/>
        </p:nvSpPr>
        <p:spPr>
          <a:xfrm>
            <a:off x="5392375" y="2565647"/>
            <a:ext cx="58579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x = 3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3</a:t>
            </a:r>
          </a:p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^x = 2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latin typeface="Consolas" panose="020B0609020204030204" pitchFamily="49" charset="0"/>
              </a:rPr>
              <a:t>** (</a:t>
            </a:r>
            <a:r>
              <a:rPr lang="en-US" sz="2400" dirty="0" err="1">
                <a:latin typeface="Consolas" panose="020B0609020204030204" pitchFamily="49" charset="0"/>
              </a:rPr>
              <a:t>MatchError</a:t>
            </a:r>
            <a:r>
              <a:rPr lang="en-US" sz="2400" dirty="0">
                <a:latin typeface="Consolas" panose="020B0609020204030204" pitchFamily="49" charset="0"/>
              </a:rPr>
              <a:t>) no match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of right hand side value: 2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A223F6-D559-4E9E-97E8-79B09B192631}"/>
              </a:ext>
            </a:extLst>
          </p:cNvPr>
          <p:cNvSpPr/>
          <p:nvPr/>
        </p:nvSpPr>
        <p:spPr>
          <a:xfrm>
            <a:off x="6296295" y="3472545"/>
            <a:ext cx="717732" cy="42889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83DC68-53D8-4944-88D9-BAA5314EDD41}"/>
              </a:ext>
            </a:extLst>
          </p:cNvPr>
          <p:cNvSpPr txBox="1"/>
          <p:nvPr/>
        </p:nvSpPr>
        <p:spPr>
          <a:xfrm>
            <a:off x="5388739" y="5231083"/>
            <a:ext cx="5861542" cy="46166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^ operator to force x to hold its binding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EE2F73-0902-4BBF-BB16-8E4C61367EE2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Pin Operator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E320A7-5997-426D-BBA1-7BF372792BF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FC54C-5BB5-4005-8D57-4627567E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animBg="1"/>
      <p:bldP spid="9" grpId="0" build="p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10E61F-CD37-44F0-A960-827C81C4ECA9}"/>
              </a:ext>
            </a:extLst>
          </p:cNvPr>
          <p:cNvSpPr/>
          <p:nvPr/>
        </p:nvSpPr>
        <p:spPr>
          <a:xfrm>
            <a:off x="938074" y="1963599"/>
            <a:ext cx="10860349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x = 2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2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[^x, y] = [1, 3]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** (</a:t>
            </a:r>
            <a:r>
              <a:rPr lang="en-US" sz="2400" dirty="0" err="1">
                <a:latin typeface="Consolas" panose="020B0609020204030204" pitchFamily="49" charset="0"/>
              </a:rPr>
              <a:t>MatchError</a:t>
            </a:r>
            <a:r>
              <a:rPr lang="en-US" sz="2400" dirty="0">
                <a:latin typeface="Consolas" panose="020B0609020204030204" pitchFamily="49" charset="0"/>
              </a:rPr>
              <a:t>) no match of right hand side value: [1, 3]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y              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** (</a:t>
            </a:r>
            <a:r>
              <a:rPr lang="en-US" sz="2400" dirty="0" err="1">
                <a:latin typeface="Consolas" panose="020B0609020204030204" pitchFamily="49" charset="0"/>
              </a:rPr>
              <a:t>CompileError</a:t>
            </a:r>
            <a:r>
              <a:rPr lang="en-US" sz="2400" dirty="0">
                <a:latin typeface="Consolas" panose="020B0609020204030204" pitchFamily="49" charset="0"/>
              </a:rPr>
              <a:t>) iex:2: undefined function y/0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[^x, y] = [2, 3]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[2, 3]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y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4D1C59-3554-44C6-92A1-9555E2755C9E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Pin Operator: </a:t>
            </a:r>
            <a:r>
              <a:rPr lang="en-US" sz="4000" dirty="0">
                <a:latin typeface="+mn-lt"/>
              </a:rPr>
              <a:t>Lists &amp; Tuples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6B61E-B89E-43E6-8FEB-F5E0651C34B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61CA4-74E9-4D70-95E4-BDBF1A39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heads tails">
            <a:extLst>
              <a:ext uri="{FF2B5EF4-FFF2-40B4-BE49-F238E27FC236}">
                <a16:creationId xmlns:a16="http://schemas.microsoft.com/office/drawing/2014/main" id="{DF6BBCA5-FADC-4D6F-85CF-0A2A4612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85" y="1114336"/>
            <a:ext cx="4508829" cy="217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3A459C-E6C0-42DE-B536-314993B5D17C}"/>
              </a:ext>
            </a:extLst>
          </p:cNvPr>
          <p:cNvSpPr txBox="1"/>
          <p:nvPr/>
        </p:nvSpPr>
        <p:spPr>
          <a:xfrm>
            <a:off x="8596070" y="1735173"/>
            <a:ext cx="2670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Tails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C4135-19D9-46E7-B828-9792816D014B}"/>
              </a:ext>
            </a:extLst>
          </p:cNvPr>
          <p:cNvSpPr txBox="1"/>
          <p:nvPr/>
        </p:nvSpPr>
        <p:spPr>
          <a:xfrm>
            <a:off x="638355" y="1735172"/>
            <a:ext cx="2957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/>
              <a:t>Heads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18AB2-3BA6-4A19-9AEA-8B21D40DFEE8}"/>
              </a:ext>
            </a:extLst>
          </p:cNvPr>
          <p:cNvSpPr txBox="1"/>
          <p:nvPr/>
        </p:nvSpPr>
        <p:spPr>
          <a:xfrm>
            <a:off x="1725282" y="3745757"/>
            <a:ext cx="9066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accomplish </a:t>
            </a:r>
            <a:r>
              <a:rPr lang="en-US" sz="2400" b="1" i="1" dirty="0"/>
              <a:t>a lot</a:t>
            </a:r>
            <a:r>
              <a:rPr lang="en-US" sz="2400" dirty="0"/>
              <a:t> using these simple list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don’t need repetition syntax, we don’t need to index.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Practice working with lists – functional programming is built on it.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A6496-65E4-44BF-81C2-D664B1E5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0F87EB-19AD-47B0-852D-47BC7EAD7015}"/>
              </a:ext>
            </a:extLst>
          </p:cNvPr>
          <p:cNvSpPr txBox="1"/>
          <p:nvPr/>
        </p:nvSpPr>
        <p:spPr>
          <a:xfrm>
            <a:off x="1669105" y="1667396"/>
            <a:ext cx="8853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Control “Structures”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A6B33-323B-4957-BE83-E7E8C3AC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FF576-D9C7-40AB-BBC7-D8BB2A60E5FA}"/>
              </a:ext>
            </a:extLst>
          </p:cNvPr>
          <p:cNvSpPr txBox="1"/>
          <p:nvPr/>
        </p:nvSpPr>
        <p:spPr>
          <a:xfrm>
            <a:off x="1821610" y="3167390"/>
            <a:ext cx="854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Implemented using function calls and 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2459408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6F81B-8757-44BA-B782-6829A1E8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7572"/>
            <a:ext cx="6854196" cy="4911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650E50-84EA-40AD-8BAB-D05EC2059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1821" b="21532"/>
          <a:stretch/>
        </p:blipFill>
        <p:spPr>
          <a:xfrm>
            <a:off x="4682036" y="3001919"/>
            <a:ext cx="6671764" cy="307611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11AC79-3AA4-4E54-B7E2-63A0C70368EF}"/>
              </a:ext>
            </a:extLst>
          </p:cNvPr>
          <p:cNvSpPr/>
          <p:nvPr/>
        </p:nvSpPr>
        <p:spPr>
          <a:xfrm>
            <a:off x="8917504" y="3622764"/>
            <a:ext cx="2342679" cy="436108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A44F10-C9F0-42FB-8601-7B5F6FE533EA}"/>
              </a:ext>
            </a:extLst>
          </p:cNvPr>
          <p:cNvSpPr/>
          <p:nvPr/>
        </p:nvSpPr>
        <p:spPr>
          <a:xfrm>
            <a:off x="4647200" y="3866987"/>
            <a:ext cx="1675223" cy="408922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11C7-DA61-4050-B5C9-C9214DB8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26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DF9F78-7C75-44CB-95FE-92199A18C57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Selection: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if/else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E1C289-045A-4B45-BA1D-D93A151BC38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86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914F99-D32D-400F-9713-406A85D9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5" y="606132"/>
            <a:ext cx="7829550" cy="561022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C345A6-8E32-466D-9B3B-DAE13B44A1CD}"/>
              </a:ext>
            </a:extLst>
          </p:cNvPr>
          <p:cNvCxnSpPr/>
          <p:nvPr/>
        </p:nvCxnSpPr>
        <p:spPr>
          <a:xfrm flipH="1">
            <a:off x="2787590" y="1722268"/>
            <a:ext cx="172226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21CDBED-ED01-47E4-A126-59540A57B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08" b="6325"/>
          <a:stretch/>
        </p:blipFill>
        <p:spPr>
          <a:xfrm>
            <a:off x="4095566" y="3278957"/>
            <a:ext cx="8096434" cy="357904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13AA53-4DEB-41E5-9E42-DDCD30891965}"/>
              </a:ext>
            </a:extLst>
          </p:cNvPr>
          <p:cNvSpPr/>
          <p:nvPr/>
        </p:nvSpPr>
        <p:spPr>
          <a:xfrm>
            <a:off x="3986074" y="4758434"/>
            <a:ext cx="2006354" cy="4882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BF40D-0247-4305-8FEB-12C34843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7851D0-C3F3-4211-85B7-E84A7741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41" y="873803"/>
            <a:ext cx="6181725" cy="4133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BDE24A-BB65-4AB5-9E7F-8AFB1D72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127" y="2275735"/>
            <a:ext cx="7277100" cy="3371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2A71D-2F81-4ED3-B9F7-79781ED6AE92}"/>
              </a:ext>
            </a:extLst>
          </p:cNvPr>
          <p:cNvSpPr txBox="1"/>
          <p:nvPr/>
        </p:nvSpPr>
        <p:spPr>
          <a:xfrm>
            <a:off x="2757995" y="3546161"/>
            <a:ext cx="2379216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Why?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033B1A-87CF-4053-886F-4FE5E6EBB173}"/>
              </a:ext>
            </a:extLst>
          </p:cNvPr>
          <p:cNvSpPr/>
          <p:nvPr/>
        </p:nvSpPr>
        <p:spPr>
          <a:xfrm>
            <a:off x="1749239" y="1784415"/>
            <a:ext cx="772357" cy="41725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25860-7D2C-468D-9732-3C148EFA0B6D}"/>
              </a:ext>
            </a:extLst>
          </p:cNvPr>
          <p:cNvSpPr txBox="1"/>
          <p:nvPr/>
        </p:nvSpPr>
        <p:spPr>
          <a:xfrm>
            <a:off x="2180761" y="1312494"/>
            <a:ext cx="702299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long as this expressions evaluates to true or false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CDFA2-8360-47FD-B61D-9DEB8AD7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6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EC387D-7DEF-46CE-9E81-9341E21769C3}"/>
              </a:ext>
            </a:extLst>
          </p:cNvPr>
          <p:cNvSpPr txBox="1"/>
          <p:nvPr/>
        </p:nvSpPr>
        <p:spPr>
          <a:xfrm>
            <a:off x="1080884" y="2015305"/>
            <a:ext cx="2749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Boolean: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true, false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EAC88D39-C3F6-4330-886F-1F40C9EF1A57}"/>
              </a:ext>
            </a:extLst>
          </p:cNvPr>
          <p:cNvSpPr/>
          <p:nvPr/>
        </p:nvSpPr>
        <p:spPr>
          <a:xfrm>
            <a:off x="3735880" y="2040288"/>
            <a:ext cx="345171" cy="762304"/>
          </a:xfrm>
          <a:prstGeom prst="rightBrace">
            <a:avLst>
              <a:gd name="adj1" fmla="val 22974"/>
              <a:gd name="adj2" fmla="val 50000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DD11B-3355-4972-9D38-63B2BC75620A}"/>
              </a:ext>
            </a:extLst>
          </p:cNvPr>
          <p:cNvSpPr txBox="1"/>
          <p:nvPr/>
        </p:nvSpPr>
        <p:spPr>
          <a:xfrm>
            <a:off x="4501472" y="2190607"/>
            <a:ext cx="18184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&amp;&amp;, ||,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A3C7F-3CBC-4E46-93F0-D88E450E5F29}"/>
              </a:ext>
            </a:extLst>
          </p:cNvPr>
          <p:cNvSpPr txBox="1"/>
          <p:nvPr/>
        </p:nvSpPr>
        <p:spPr>
          <a:xfrm>
            <a:off x="6675852" y="1719339"/>
            <a:ext cx="4348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With these operators: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non-false and non-nil are </a:t>
            </a:r>
            <a:r>
              <a:rPr lang="en-US" sz="2400" b="1" dirty="0">
                <a:solidFill>
                  <a:schemeClr val="accent6"/>
                </a:solidFill>
              </a:rPr>
              <a:t>true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nil and false are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0 is considered true!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CE272-D283-4527-9340-A6480245A52C}"/>
              </a:ext>
            </a:extLst>
          </p:cNvPr>
          <p:cNvSpPr/>
          <p:nvPr/>
        </p:nvSpPr>
        <p:spPr>
          <a:xfrm>
            <a:off x="1878750" y="3535140"/>
            <a:ext cx="40770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"</a:t>
            </a:r>
            <a:r>
              <a:rPr lang="en-US" sz="2400" dirty="0" err="1">
                <a:latin typeface="Consolas" panose="020B0609020204030204" pitchFamily="49" charset="0"/>
              </a:rPr>
              <a:t>gh</a:t>
            </a:r>
            <a:r>
              <a:rPr lang="en-US" sz="2400" dirty="0">
                <a:latin typeface="Consolas" panose="020B0609020204030204" pitchFamily="49" charset="0"/>
              </a:rPr>
              <a:t>" &amp;&amp; 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false</a:t>
            </a:r>
          </a:p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"</a:t>
            </a:r>
            <a:r>
              <a:rPr lang="en-US" sz="2400" dirty="0" err="1">
                <a:latin typeface="Consolas" panose="020B0609020204030204" pitchFamily="49" charset="0"/>
              </a:rPr>
              <a:t>gh</a:t>
            </a:r>
            <a:r>
              <a:rPr lang="en-US" sz="2400" dirty="0">
                <a:latin typeface="Consolas" panose="020B0609020204030204" pitchFamily="49" charset="0"/>
              </a:rPr>
              <a:t>" || false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"</a:t>
            </a:r>
            <a:r>
              <a:rPr lang="en-US" sz="2400" dirty="0" err="1">
                <a:latin typeface="Consolas" panose="020B0609020204030204" pitchFamily="49" charset="0"/>
              </a:rPr>
              <a:t>gh</a:t>
            </a:r>
            <a:r>
              <a:rPr lang="en-US" sz="2400" dirty="0"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6BB88-5E96-426F-AB26-6F38D35F6C13}"/>
              </a:ext>
            </a:extLst>
          </p:cNvPr>
          <p:cNvSpPr txBox="1"/>
          <p:nvPr/>
        </p:nvSpPr>
        <p:spPr>
          <a:xfrm>
            <a:off x="6675852" y="3535140"/>
            <a:ext cx="4077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Except…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isn’t true or false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the </a:t>
            </a:r>
            <a:r>
              <a:rPr lang="en-US" sz="2400" b="1" i="1" dirty="0"/>
              <a:t>value that decided the result</a:t>
            </a:r>
            <a:r>
              <a:rPr lang="en-US" sz="2400" dirty="0"/>
              <a:t> of true or false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D38B83-0D81-470C-A6E4-EB2AA41A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29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2679A0A-48ED-42A4-8F74-718F1739105B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Boolean Expressions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6D030-C2FE-4539-AEF8-44F35E78342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66711D-96CD-416E-81C5-563101DEB3DD}"/>
              </a:ext>
            </a:extLst>
          </p:cNvPr>
          <p:cNvSpPr txBox="1"/>
          <p:nvPr/>
        </p:nvSpPr>
        <p:spPr>
          <a:xfrm>
            <a:off x="2021622" y="5392034"/>
            <a:ext cx="8148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we actually get is the </a:t>
            </a:r>
            <a:r>
              <a:rPr lang="en-US" sz="2400" b="1" i="1" dirty="0"/>
              <a:t>value that determined the truthiness of the expression</a:t>
            </a:r>
          </a:p>
        </p:txBody>
      </p:sp>
    </p:spTree>
    <p:extLst>
      <p:ext uri="{BB962C8B-B14F-4D97-AF65-F5344CB8AC3E}">
        <p14:creationId xmlns:p14="http://schemas.microsoft.com/office/powerpoint/2010/main" val="86975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build="p"/>
      <p:bldP spid="6" grpId="0"/>
      <p:bldP spid="7" grpId="0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E7E2-2EB1-4DDC-84FC-DB143C681C39}"/>
              </a:ext>
            </a:extLst>
          </p:cNvPr>
          <p:cNvSpPr txBox="1">
            <a:spLocks/>
          </p:cNvSpPr>
          <p:nvPr/>
        </p:nvSpPr>
        <p:spPr>
          <a:xfrm>
            <a:off x="884068" y="837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+mn-lt"/>
              </a:rPr>
              <a:t>Any Questions?</a:t>
            </a:r>
          </a:p>
        </p:txBody>
      </p:sp>
      <p:pic>
        <p:nvPicPr>
          <p:cNvPr id="2050" name="Picture 2" descr="Image result for question button">
            <a:extLst>
              <a:ext uri="{FF2B5EF4-FFF2-40B4-BE49-F238E27FC236}">
                <a16:creationId xmlns:a16="http://schemas.microsoft.com/office/drawing/2014/main" id="{4CD38008-5E57-4BAD-BB3D-090D0E5F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805" y="1821958"/>
            <a:ext cx="40481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98081-141E-404C-A003-6FED6532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90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44B2A-2C65-4225-911F-2933CFCD1E38}"/>
              </a:ext>
            </a:extLst>
          </p:cNvPr>
          <p:cNvSpPr/>
          <p:nvPr/>
        </p:nvSpPr>
        <p:spPr>
          <a:xfrm>
            <a:off x="2661064" y="931659"/>
            <a:ext cx="69095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3600" i="1" dirty="0"/>
              <a:t>“No loop/if-else/case constructs”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50E2C-F6A1-4BC8-899E-CEE6CC8A0282}"/>
              </a:ext>
            </a:extLst>
          </p:cNvPr>
          <p:cNvSpPr txBox="1"/>
          <p:nvPr/>
        </p:nvSpPr>
        <p:spPr>
          <a:xfrm>
            <a:off x="1099940" y="2065793"/>
            <a:ext cx="10031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Elixir, we have several control structures that are implemented as </a:t>
            </a:r>
            <a:r>
              <a:rPr lang="en-US" sz="2400" u="sng" dirty="0"/>
              <a:t>macros</a:t>
            </a:r>
            <a:r>
              <a:rPr lang="en-US" sz="2400" dirty="0"/>
              <a:t>. They are not actually constructs of the programming language.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6A951-C85D-4284-ADC2-4081812B537F}"/>
              </a:ext>
            </a:extLst>
          </p:cNvPr>
          <p:cNvSpPr txBox="1"/>
          <p:nvPr/>
        </p:nvSpPr>
        <p:spPr>
          <a:xfrm>
            <a:off x="1099939" y="3384593"/>
            <a:ext cx="1003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Their implementation exists in the Elixir Kernel module.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39B94-F4C5-4D49-A770-4BA09B84FF06}"/>
              </a:ext>
            </a:extLst>
          </p:cNvPr>
          <p:cNvSpPr txBox="1"/>
          <p:nvPr/>
        </p:nvSpPr>
        <p:spPr>
          <a:xfrm>
            <a:off x="1860677" y="4334061"/>
            <a:ext cx="847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They allow us to write if/else-style constructs in a familiar way. However, these are actually function calls behind the scenes.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148AD-90B2-4C89-88A3-73FED665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037193-80EE-41C7-9DBA-BC3058B1F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423862"/>
            <a:ext cx="11010900" cy="60102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071B67-CB60-4E18-A806-A8BA2AF3102A}"/>
              </a:ext>
            </a:extLst>
          </p:cNvPr>
          <p:cNvCxnSpPr/>
          <p:nvPr/>
        </p:nvCxnSpPr>
        <p:spPr>
          <a:xfrm flipH="1">
            <a:off x="2636668" y="1979720"/>
            <a:ext cx="305391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FED5226-4492-4060-90EA-BEECA58A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56" y="2145000"/>
            <a:ext cx="10058400" cy="4248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CA8CF-B6AB-4E3E-8B33-405D0211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A5446B-06F5-4105-AB81-784EE837ECF6}"/>
              </a:ext>
            </a:extLst>
          </p:cNvPr>
          <p:cNvCxnSpPr/>
          <p:nvPr/>
        </p:nvCxnSpPr>
        <p:spPr>
          <a:xfrm>
            <a:off x="2838995" y="3579223"/>
            <a:ext cx="181138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DB67E5-B18C-4DC3-9897-A65B5109C4A5}"/>
              </a:ext>
            </a:extLst>
          </p:cNvPr>
          <p:cNvSpPr txBox="1"/>
          <p:nvPr/>
        </p:nvSpPr>
        <p:spPr>
          <a:xfrm>
            <a:off x="4554584" y="3191225"/>
            <a:ext cx="496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280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972495-A0B1-4A5D-9446-5C76FF0B988D}"/>
              </a:ext>
            </a:extLst>
          </p:cNvPr>
          <p:cNvSpPr/>
          <p:nvPr/>
        </p:nvSpPr>
        <p:spPr>
          <a:xfrm>
            <a:off x="943992" y="1927432"/>
            <a:ext cx="35569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if 1 &lt; 2 do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“Hello”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BBAE8-87D2-4971-9A95-F464620CA422}"/>
              </a:ext>
            </a:extLst>
          </p:cNvPr>
          <p:cNvSpPr txBox="1"/>
          <p:nvPr/>
        </p:nvSpPr>
        <p:spPr>
          <a:xfrm>
            <a:off x="3497801" y="1927432"/>
            <a:ext cx="3045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Is the same as: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85A177-4C28-4107-84B9-EBBA6DFBB205}"/>
              </a:ext>
            </a:extLst>
          </p:cNvPr>
          <p:cNvSpPr/>
          <p:nvPr/>
        </p:nvSpPr>
        <p:spPr>
          <a:xfrm>
            <a:off x="6831367" y="1988987"/>
            <a:ext cx="4416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if 1 &lt; 2, do: “Hello”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18C0-F34D-41AE-8994-F3FB348B0565}"/>
              </a:ext>
            </a:extLst>
          </p:cNvPr>
          <p:cNvSpPr txBox="1"/>
          <p:nvPr/>
        </p:nvSpPr>
        <p:spPr>
          <a:xfrm>
            <a:off x="3497801" y="2727652"/>
            <a:ext cx="3045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Is the same as: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0D2ABA-BBC3-47C4-85A2-EF8DE28FBAE4}"/>
              </a:ext>
            </a:extLst>
          </p:cNvPr>
          <p:cNvSpPr/>
          <p:nvPr/>
        </p:nvSpPr>
        <p:spPr>
          <a:xfrm>
            <a:off x="6831367" y="2789207"/>
            <a:ext cx="4762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if(1 &lt; 2, do: “Hello”)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EAFD2D-AE16-4791-92F0-6E947FF7CFAF}"/>
              </a:ext>
            </a:extLst>
          </p:cNvPr>
          <p:cNvCxnSpPr/>
          <p:nvPr/>
        </p:nvCxnSpPr>
        <p:spPr>
          <a:xfrm>
            <a:off x="2006353" y="3127761"/>
            <a:ext cx="328474" cy="124893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9CF65D-50E4-4F64-9987-1BD23963ACBB}"/>
              </a:ext>
            </a:extLst>
          </p:cNvPr>
          <p:cNvSpPr txBox="1"/>
          <p:nvPr/>
        </p:nvSpPr>
        <p:spPr>
          <a:xfrm>
            <a:off x="2006354" y="4376691"/>
            <a:ext cx="6754470" cy="83099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form is merely a syntactic convenience allowed by Elixir to make the language more accessible.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FDACC7-9DF0-45C7-A367-587E6ADD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C02692-D899-4747-9086-C7E35375B02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do/end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dirty="0">
                <a:latin typeface="+mn-lt"/>
              </a:rPr>
              <a:t>VS</a:t>
            </a:r>
            <a:r>
              <a:rPr lang="en-US" sz="4000" b="1" dirty="0">
                <a:latin typeface="+mn-lt"/>
              </a:rPr>
              <a:t> Keyword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BB230E-FE99-4C2C-8097-CA14C317378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2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49BA4-1B00-4D56-89D2-006155E6097D}"/>
              </a:ext>
            </a:extLst>
          </p:cNvPr>
          <p:cNvSpPr/>
          <p:nvPr/>
        </p:nvSpPr>
        <p:spPr>
          <a:xfrm>
            <a:off x="1245331" y="1732268"/>
            <a:ext cx="25583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if 1 &lt; 2 do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“Hello”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“World”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666BD-4C0B-490D-AD4C-841969ECDCFF}"/>
              </a:ext>
            </a:extLst>
          </p:cNvPr>
          <p:cNvSpPr txBox="1"/>
          <p:nvPr/>
        </p:nvSpPr>
        <p:spPr>
          <a:xfrm>
            <a:off x="4490495" y="1732268"/>
            <a:ext cx="224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Is the same as: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77DEE-DFAD-420F-A60E-7F5A24469062}"/>
              </a:ext>
            </a:extLst>
          </p:cNvPr>
          <p:cNvSpPr/>
          <p:nvPr/>
        </p:nvSpPr>
        <p:spPr>
          <a:xfrm>
            <a:off x="4490494" y="2217478"/>
            <a:ext cx="6508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if 1 &lt; 2, do: “Hello”, else: “World”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D3CAC-8CC3-46B6-8779-0028030AC9C7}"/>
              </a:ext>
            </a:extLst>
          </p:cNvPr>
          <p:cNvSpPr txBox="1"/>
          <p:nvPr/>
        </p:nvSpPr>
        <p:spPr>
          <a:xfrm>
            <a:off x="4490495" y="2802931"/>
            <a:ext cx="224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Is the same as: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B0463-4A89-4ECA-866B-61C62EB84225}"/>
              </a:ext>
            </a:extLst>
          </p:cNvPr>
          <p:cNvSpPr/>
          <p:nvPr/>
        </p:nvSpPr>
        <p:spPr>
          <a:xfrm>
            <a:off x="4490494" y="3284189"/>
            <a:ext cx="6508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if(1 &lt; 2, do: “Hello”, else: “World”)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A4648B-4C02-4FD2-8A92-4965C1AA38C0}"/>
              </a:ext>
            </a:extLst>
          </p:cNvPr>
          <p:cNvCxnSpPr>
            <a:cxnSpLocks/>
          </p:cNvCxnSpPr>
          <p:nvPr/>
        </p:nvCxnSpPr>
        <p:spPr>
          <a:xfrm>
            <a:off x="4007804" y="1726579"/>
            <a:ext cx="0" cy="21527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0AB79D-8949-49A8-B7B8-044ABF9B0AA0}"/>
              </a:ext>
            </a:extLst>
          </p:cNvPr>
          <p:cNvSpPr/>
          <p:nvPr/>
        </p:nvSpPr>
        <p:spPr>
          <a:xfrm>
            <a:off x="2289002" y="4504809"/>
            <a:ext cx="76139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if 1 &lt; 2, do: "Hello", else: "World"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"Hello"</a:t>
            </a:r>
          </a:p>
          <a:p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sz="2400" dirty="0">
                <a:latin typeface="Consolas" panose="020B0609020204030204" pitchFamily="49" charset="0"/>
              </a:rPr>
              <a:t>if(1 &lt; 2, do: "Hello", else: "World")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"Hello"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5EC0CA-9BFE-43D1-909D-41F2130A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810399-332F-4D0D-ADC9-A4989AD4927D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do/end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dirty="0">
                <a:latin typeface="+mn-lt"/>
              </a:rPr>
              <a:t>VS</a:t>
            </a:r>
            <a:r>
              <a:rPr lang="en-US" sz="4000" b="1" dirty="0">
                <a:latin typeface="+mn-lt"/>
              </a:rPr>
              <a:t> Keyword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FDDA76-0F95-4A3C-A454-09141321D98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1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CD3CAC-8CC3-46B6-8779-0028030AC9C7}"/>
              </a:ext>
            </a:extLst>
          </p:cNvPr>
          <p:cNvSpPr txBox="1"/>
          <p:nvPr/>
        </p:nvSpPr>
        <p:spPr>
          <a:xfrm>
            <a:off x="4211811" y="2790284"/>
            <a:ext cx="3634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Is the same as: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B0463-4A89-4ECA-866B-61C62EB84225}"/>
              </a:ext>
            </a:extLst>
          </p:cNvPr>
          <p:cNvSpPr/>
          <p:nvPr/>
        </p:nvSpPr>
        <p:spPr>
          <a:xfrm>
            <a:off x="4211812" y="3285576"/>
            <a:ext cx="7640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if(1&lt;2, [{:do, "Hello"}, {:else, "World"}])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AC3821-39D6-4109-9251-02E30A709CC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do/end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dirty="0">
                <a:latin typeface="+mn-lt"/>
              </a:rPr>
              <a:t>VS</a:t>
            </a:r>
            <a:r>
              <a:rPr lang="en-US" sz="4000" b="1" dirty="0">
                <a:latin typeface="+mn-lt"/>
              </a:rPr>
              <a:t> Keyword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CCEC6F-FD61-40A0-874F-272F8399715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F2AE5E-0F86-4C26-9539-734F4C894299}"/>
              </a:ext>
            </a:extLst>
          </p:cNvPr>
          <p:cNvSpPr txBox="1"/>
          <p:nvPr/>
        </p:nvSpPr>
        <p:spPr>
          <a:xfrm>
            <a:off x="4211812" y="1758393"/>
            <a:ext cx="224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Is the same as: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A9F746-A3C9-48D7-A668-4A6804A4C798}"/>
              </a:ext>
            </a:extLst>
          </p:cNvPr>
          <p:cNvSpPr/>
          <p:nvPr/>
        </p:nvSpPr>
        <p:spPr>
          <a:xfrm>
            <a:off x="4211811" y="2243603"/>
            <a:ext cx="6508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if(1 &lt; 2, do: “Hello”, else: “World”)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E7CDFE-49FB-4056-BE5D-773A3ADC67EE}"/>
              </a:ext>
            </a:extLst>
          </p:cNvPr>
          <p:cNvSpPr/>
          <p:nvPr/>
        </p:nvSpPr>
        <p:spPr>
          <a:xfrm>
            <a:off x="5808621" y="3263533"/>
            <a:ext cx="931807" cy="53737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03F6F3-6E66-4CAF-A87E-3D9FC4049BFB}"/>
              </a:ext>
            </a:extLst>
          </p:cNvPr>
          <p:cNvSpPr/>
          <p:nvPr/>
        </p:nvSpPr>
        <p:spPr>
          <a:xfrm>
            <a:off x="8538760" y="3285576"/>
            <a:ext cx="1214841" cy="53737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667CF2-8340-494D-B319-FA638B574C00}"/>
              </a:ext>
            </a:extLst>
          </p:cNvPr>
          <p:cNvSpPr/>
          <p:nvPr/>
        </p:nvSpPr>
        <p:spPr>
          <a:xfrm>
            <a:off x="1245331" y="1732268"/>
            <a:ext cx="25583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if 1 &lt; 2 do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“Hello”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“World”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end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C52E52-C3F9-4BF2-966C-2E43DD0FCA3B}"/>
              </a:ext>
            </a:extLst>
          </p:cNvPr>
          <p:cNvCxnSpPr>
            <a:cxnSpLocks/>
          </p:cNvCxnSpPr>
          <p:nvPr/>
        </p:nvCxnSpPr>
        <p:spPr>
          <a:xfrm>
            <a:off x="4007804" y="1726579"/>
            <a:ext cx="0" cy="21527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D0FFB36-B9B7-4ED2-A44B-CAA83855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0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EB0463-4A89-4ECA-866B-61C62EB84225}"/>
              </a:ext>
            </a:extLst>
          </p:cNvPr>
          <p:cNvSpPr/>
          <p:nvPr/>
        </p:nvSpPr>
        <p:spPr>
          <a:xfrm>
            <a:off x="2275727" y="472706"/>
            <a:ext cx="7640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if(1&lt;2, [{:do, "Hello"}, {:else, "World"}])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E7CDFE-49FB-4056-BE5D-773A3ADC67EE}"/>
              </a:ext>
            </a:extLst>
          </p:cNvPr>
          <p:cNvSpPr/>
          <p:nvPr/>
        </p:nvSpPr>
        <p:spPr>
          <a:xfrm>
            <a:off x="3872536" y="450663"/>
            <a:ext cx="931807" cy="53737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03F6F3-6E66-4CAF-A87E-3D9FC4049BFB}"/>
              </a:ext>
            </a:extLst>
          </p:cNvPr>
          <p:cNvSpPr/>
          <p:nvPr/>
        </p:nvSpPr>
        <p:spPr>
          <a:xfrm>
            <a:off x="6602675" y="472706"/>
            <a:ext cx="1214841" cy="53737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result for mr burns atoms">
            <a:extLst>
              <a:ext uri="{FF2B5EF4-FFF2-40B4-BE49-F238E27FC236}">
                <a16:creationId xmlns:a16="http://schemas.microsoft.com/office/drawing/2014/main" id="{1E17348D-48AE-4800-8AD1-A54E8CCF61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87" y="1277389"/>
            <a:ext cx="6930626" cy="522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C9052-E037-4994-852E-E4F8995D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96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CD3CAC-8CC3-46B6-8779-0028030AC9C7}"/>
              </a:ext>
            </a:extLst>
          </p:cNvPr>
          <p:cNvSpPr txBox="1"/>
          <p:nvPr/>
        </p:nvSpPr>
        <p:spPr>
          <a:xfrm>
            <a:off x="3941844" y="2851246"/>
            <a:ext cx="3634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Is the same as: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B0463-4A89-4ECA-866B-61C62EB84225}"/>
              </a:ext>
            </a:extLst>
          </p:cNvPr>
          <p:cNvSpPr/>
          <p:nvPr/>
        </p:nvSpPr>
        <p:spPr>
          <a:xfrm>
            <a:off x="3941845" y="3346538"/>
            <a:ext cx="7640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if(1&lt;2, [{:do, "Hello"}, {:else, "World"}])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0AB79D-8949-49A8-B7B8-044ABF9B0AA0}"/>
              </a:ext>
            </a:extLst>
          </p:cNvPr>
          <p:cNvSpPr/>
          <p:nvPr/>
        </p:nvSpPr>
        <p:spPr>
          <a:xfrm>
            <a:off x="1925256" y="4455683"/>
            <a:ext cx="91365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if 1 &lt; 2, do: "Hello", else: "World"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"Hello"</a:t>
            </a:r>
          </a:p>
          <a:p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CA" sz="2400" dirty="0">
                <a:latin typeface="Consolas" panose="020B0609020204030204" pitchFamily="49" charset="0"/>
              </a:rPr>
              <a:t>if(1 &lt; 2, [{:do, </a:t>
            </a:r>
            <a:r>
              <a:rPr lang="en-US" sz="2400" dirty="0">
                <a:latin typeface="Consolas" panose="020B0609020204030204" pitchFamily="49" charset="0"/>
              </a:rPr>
              <a:t>"</a:t>
            </a:r>
            <a:r>
              <a:rPr lang="en-CA" sz="2400" dirty="0">
                <a:latin typeface="Consolas" panose="020B0609020204030204" pitchFamily="49" charset="0"/>
              </a:rPr>
              <a:t>Hello</a:t>
            </a:r>
            <a:r>
              <a:rPr lang="en-US" sz="2400" dirty="0">
                <a:latin typeface="Consolas" panose="020B0609020204030204" pitchFamily="49" charset="0"/>
              </a:rPr>
              <a:t>"</a:t>
            </a:r>
            <a:r>
              <a:rPr lang="en-CA" sz="2400" dirty="0">
                <a:latin typeface="Consolas" panose="020B0609020204030204" pitchFamily="49" charset="0"/>
              </a:rPr>
              <a:t>}, {:else, </a:t>
            </a:r>
            <a:r>
              <a:rPr lang="en-US" sz="2400" dirty="0">
                <a:latin typeface="Consolas" panose="020B0609020204030204" pitchFamily="49" charset="0"/>
              </a:rPr>
              <a:t>"</a:t>
            </a:r>
            <a:r>
              <a:rPr lang="en-CA" sz="2400" dirty="0">
                <a:latin typeface="Consolas" panose="020B0609020204030204" pitchFamily="49" charset="0"/>
              </a:rPr>
              <a:t>World</a:t>
            </a:r>
            <a:r>
              <a:rPr lang="en-US" sz="2400" dirty="0">
                <a:latin typeface="Consolas" panose="020B0609020204030204" pitchFamily="49" charset="0"/>
              </a:rPr>
              <a:t>"</a:t>
            </a:r>
            <a:r>
              <a:rPr lang="en-CA" sz="2400" dirty="0">
                <a:latin typeface="Consolas" panose="020B0609020204030204" pitchFamily="49" charset="0"/>
              </a:rPr>
              <a:t>}])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 "Hello"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AC3821-39D6-4109-9251-02E30A709CC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do/end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dirty="0">
                <a:latin typeface="+mn-lt"/>
              </a:rPr>
              <a:t>VS</a:t>
            </a:r>
            <a:r>
              <a:rPr lang="en-US" sz="4000" b="1" dirty="0">
                <a:latin typeface="+mn-lt"/>
              </a:rPr>
              <a:t> Keyword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CCEC6F-FD61-40A0-874F-272F8399715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276961C-8FE0-43CE-8DA7-96FAAD53BDB8}"/>
              </a:ext>
            </a:extLst>
          </p:cNvPr>
          <p:cNvSpPr/>
          <p:nvPr/>
        </p:nvSpPr>
        <p:spPr>
          <a:xfrm>
            <a:off x="1036320" y="1819355"/>
            <a:ext cx="25583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if 1 &lt; 2 do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“Hello”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else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“World”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2AE5E-0F86-4C26-9539-734F4C894299}"/>
              </a:ext>
            </a:extLst>
          </p:cNvPr>
          <p:cNvSpPr txBox="1"/>
          <p:nvPr/>
        </p:nvSpPr>
        <p:spPr>
          <a:xfrm>
            <a:off x="3941845" y="1819355"/>
            <a:ext cx="224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Is the same as: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A9F746-A3C9-48D7-A668-4A6804A4C798}"/>
              </a:ext>
            </a:extLst>
          </p:cNvPr>
          <p:cNvSpPr/>
          <p:nvPr/>
        </p:nvSpPr>
        <p:spPr>
          <a:xfrm>
            <a:off x="3941844" y="2304565"/>
            <a:ext cx="6508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if 1 &lt; 2, do: “Hello”, else: “World”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162B02-34BC-4816-AEB4-110A1780E0CB}"/>
              </a:ext>
            </a:extLst>
          </p:cNvPr>
          <p:cNvCxnSpPr>
            <a:cxnSpLocks/>
          </p:cNvCxnSpPr>
          <p:nvPr/>
        </p:nvCxnSpPr>
        <p:spPr>
          <a:xfrm>
            <a:off x="3659454" y="1813666"/>
            <a:ext cx="0" cy="21527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C4F95D-A3EA-47D1-A963-4071278D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1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4E4532-F5BD-4459-9E2C-9DDE47FD863C}"/>
              </a:ext>
            </a:extLst>
          </p:cNvPr>
          <p:cNvSpPr/>
          <p:nvPr/>
        </p:nvSpPr>
        <p:spPr>
          <a:xfrm>
            <a:off x="1092680" y="2274838"/>
            <a:ext cx="105069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CA" sz="2400" dirty="0">
                <a:latin typeface="Consolas" panose="020B0609020204030204" pitchFamily="49" charset="0"/>
              </a:rPr>
              <a:t>if(1 &lt; 2, [{:do, </a:t>
            </a:r>
            <a:r>
              <a:rPr lang="en-CA" sz="2400" dirty="0" err="1">
                <a:latin typeface="Consolas" panose="020B0609020204030204" pitchFamily="49" charset="0"/>
              </a:rPr>
              <a:t>IO.puts</a:t>
            </a:r>
            <a:r>
              <a:rPr lang="en-CA" sz="2400" dirty="0">
                <a:latin typeface="Consolas" panose="020B0609020204030204" pitchFamily="49" charset="0"/>
              </a:rPr>
              <a:t> "Hello"}, {:else, "World"}])</a:t>
            </a:r>
          </a:p>
          <a:p>
            <a:r>
              <a:rPr lang="en-CA" sz="2400" dirty="0">
                <a:latin typeface="Consolas" panose="020B0609020204030204" pitchFamily="49" charset="0"/>
              </a:rPr>
              <a:t>  Hello</a:t>
            </a:r>
          </a:p>
          <a:p>
            <a:r>
              <a:rPr lang="en-CA" sz="2400" dirty="0">
                <a:latin typeface="Consolas" panose="020B0609020204030204" pitchFamily="49" charset="0"/>
              </a:rPr>
              <a:t>  :ok</a:t>
            </a:r>
          </a:p>
          <a:p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endParaRPr lang="en-CA" sz="2400" dirty="0">
              <a:latin typeface="Consolas" panose="020B0609020204030204" pitchFamily="49" charset="0"/>
            </a:endParaRPr>
          </a:p>
          <a:p>
            <a:endParaRPr lang="en-CA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1B561-3464-4239-B04C-D89F577FFF82}"/>
              </a:ext>
            </a:extLst>
          </p:cNvPr>
          <p:cNvSpPr txBox="1"/>
          <p:nvPr/>
        </p:nvSpPr>
        <p:spPr>
          <a:xfrm>
            <a:off x="4265762" y="1170202"/>
            <a:ext cx="3867510" cy="52322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Can be any expression!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B4A51EE-8199-40F4-AC34-4AE020FD105A}"/>
              </a:ext>
            </a:extLst>
          </p:cNvPr>
          <p:cNvSpPr/>
          <p:nvPr/>
        </p:nvSpPr>
        <p:spPr>
          <a:xfrm rot="16200000">
            <a:off x="5999674" y="700516"/>
            <a:ext cx="353684" cy="2794959"/>
          </a:xfrm>
          <a:prstGeom prst="rightBrace">
            <a:avLst>
              <a:gd name="adj1" fmla="val 30284"/>
              <a:gd name="adj2" fmla="val 50000"/>
            </a:avLst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0E261-15EC-491D-A37E-C39F3733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8BAA0C-641C-490E-B301-5BA21A7A9969}"/>
              </a:ext>
            </a:extLst>
          </p:cNvPr>
          <p:cNvSpPr/>
          <p:nvPr/>
        </p:nvSpPr>
        <p:spPr>
          <a:xfrm>
            <a:off x="2555289" y="1880717"/>
            <a:ext cx="79691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>
                <a:latin typeface="Consolas" panose="020B0609020204030204" pitchFamily="49" charset="0"/>
              </a:rPr>
              <a:t>unless </a:t>
            </a:r>
            <a:r>
              <a:rPr lang="en-CA" sz="2800" dirty="0" err="1">
                <a:latin typeface="Consolas" panose="020B0609020204030204" pitchFamily="49" charset="0"/>
              </a:rPr>
              <a:t>is_integer</a:t>
            </a:r>
            <a:r>
              <a:rPr lang="en-CA" sz="2800" dirty="0">
                <a:latin typeface="Consolas" panose="020B0609020204030204" pitchFamily="49" charset="0"/>
              </a:rPr>
              <a:t>("hello") do 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   "Not an </a:t>
            </a:r>
            <a:r>
              <a:rPr lang="en-CA" sz="2800" dirty="0" err="1">
                <a:latin typeface="Consolas" panose="020B0609020204030204" pitchFamily="49" charset="0"/>
              </a:rPr>
              <a:t>Int</a:t>
            </a:r>
            <a:r>
              <a:rPr lang="en-CA" sz="2800" dirty="0">
                <a:latin typeface="Consolas" panose="020B0609020204030204" pitchFamily="49" charset="0"/>
              </a:rPr>
              <a:t>" 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end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A90E0E-B85F-4E2B-9FBF-CE26178FC43F}"/>
              </a:ext>
            </a:extLst>
          </p:cNvPr>
          <p:cNvSpPr/>
          <p:nvPr/>
        </p:nvSpPr>
        <p:spPr>
          <a:xfrm>
            <a:off x="923277" y="3592289"/>
            <a:ext cx="107508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unless(</a:t>
            </a:r>
            <a:r>
              <a:rPr lang="en-US" sz="2800" dirty="0" err="1">
                <a:latin typeface="Consolas" panose="020B0609020204030204" pitchFamily="49" charset="0"/>
              </a:rPr>
              <a:t>is_integer</a:t>
            </a:r>
            <a:r>
              <a:rPr lang="en-US" sz="2800" dirty="0">
                <a:latin typeface="Consolas" panose="020B0609020204030204" pitchFamily="49" charset="0"/>
              </a:rPr>
              <a:t>("hello"), do: "Not an Int")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"Not an Int"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0A4D1-A5D8-4FD9-B5FB-0EF5947B9319}"/>
              </a:ext>
            </a:extLst>
          </p:cNvPr>
          <p:cNvSpPr/>
          <p:nvPr/>
        </p:nvSpPr>
        <p:spPr>
          <a:xfrm>
            <a:off x="923276" y="4551628"/>
            <a:ext cx="110415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iex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latin typeface="Consolas" panose="020B0609020204030204" pitchFamily="49" charset="0"/>
              </a:rPr>
              <a:t> unless(</a:t>
            </a:r>
            <a:r>
              <a:rPr lang="en-US" sz="2800" dirty="0" err="1">
                <a:latin typeface="Consolas" panose="020B0609020204030204" pitchFamily="49" charset="0"/>
              </a:rPr>
              <a:t>is_integer</a:t>
            </a:r>
            <a:r>
              <a:rPr lang="en-US" sz="2800" dirty="0">
                <a:latin typeface="Consolas" panose="020B0609020204030204" pitchFamily="49" charset="0"/>
              </a:rPr>
              <a:t>("hello"), [{:do, "Not an Int"}])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"Not an Int"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31E15C-B377-4658-AEA8-2F9E319C8248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unless</a:t>
            </a:r>
            <a:endParaRPr lang="en-US" sz="4000" b="1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D7CB6A-57BB-48DD-A9E3-7639E921C92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33660-598D-4733-8AB5-29AC2CD5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9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263E26-C639-4C08-8FEB-1661E17C1E54}"/>
              </a:ext>
            </a:extLst>
          </p:cNvPr>
          <p:cNvSpPr/>
          <p:nvPr/>
        </p:nvSpPr>
        <p:spPr>
          <a:xfrm>
            <a:off x="2821957" y="2020139"/>
            <a:ext cx="79691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>
                <a:latin typeface="Consolas" panose="020B0609020204030204" pitchFamily="49" charset="0"/>
              </a:rPr>
              <a:t>unless </a:t>
            </a:r>
            <a:r>
              <a:rPr lang="en-CA" sz="2800" dirty="0" err="1">
                <a:latin typeface="Consolas" panose="020B0609020204030204" pitchFamily="49" charset="0"/>
              </a:rPr>
              <a:t>is_integer</a:t>
            </a:r>
            <a:r>
              <a:rPr lang="en-CA" sz="2800" dirty="0">
                <a:latin typeface="Consolas" panose="020B0609020204030204" pitchFamily="49" charset="0"/>
              </a:rPr>
              <a:t>(0b10101) do 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   "Not an </a:t>
            </a:r>
            <a:r>
              <a:rPr lang="en-CA" sz="2800" dirty="0" err="1">
                <a:latin typeface="Consolas" panose="020B0609020204030204" pitchFamily="49" charset="0"/>
              </a:rPr>
              <a:t>Int</a:t>
            </a:r>
            <a:r>
              <a:rPr lang="en-CA" sz="2800" dirty="0">
                <a:latin typeface="Consolas" panose="020B0609020204030204" pitchFamily="49" charset="0"/>
              </a:rPr>
              <a:t>" 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else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   "An </a:t>
            </a:r>
            <a:r>
              <a:rPr lang="en-CA" sz="2800" dirty="0" err="1">
                <a:latin typeface="Consolas" panose="020B0609020204030204" pitchFamily="49" charset="0"/>
              </a:rPr>
              <a:t>Int</a:t>
            </a:r>
            <a:r>
              <a:rPr lang="en-CA" sz="2800" dirty="0">
                <a:latin typeface="Consolas" panose="020B0609020204030204" pitchFamily="49" charset="0"/>
              </a:rPr>
              <a:t>" 	</a:t>
            </a:r>
          </a:p>
          <a:p>
            <a:r>
              <a:rPr lang="en-CA" sz="2800" dirty="0">
                <a:latin typeface="Consolas" panose="020B0609020204030204" pitchFamily="49" charset="0"/>
              </a:rPr>
              <a:t>end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98C10-07C7-4A98-BC7C-5BDD1F168A62}"/>
              </a:ext>
            </a:extLst>
          </p:cNvPr>
          <p:cNvSpPr/>
          <p:nvPr/>
        </p:nvSpPr>
        <p:spPr>
          <a:xfrm>
            <a:off x="2821957" y="4533723"/>
            <a:ext cx="1974166" cy="52322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</a:rPr>
              <a:t>"An </a:t>
            </a:r>
            <a:r>
              <a:rPr lang="en-US" sz="2800" b="1" dirty="0" err="1">
                <a:latin typeface="Consolas" panose="020B0609020204030204" pitchFamily="49" charset="0"/>
              </a:rPr>
              <a:t>Int</a:t>
            </a:r>
            <a:r>
              <a:rPr lang="en-US" sz="2800" b="1" dirty="0"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C019FE-7764-4DEC-AC9F-BD8025F0091A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unless</a:t>
            </a:r>
            <a:r>
              <a:rPr lang="en-US" sz="4000" b="1" dirty="0">
                <a:latin typeface="+mn-lt"/>
              </a:rPr>
              <a:t>: </a:t>
            </a:r>
            <a:r>
              <a:rPr lang="en-US" sz="4000" dirty="0">
                <a:latin typeface="+mn-lt"/>
              </a:rPr>
              <a:t>With an </a:t>
            </a:r>
            <a:r>
              <a:rPr lang="en-US" sz="4000" dirty="0">
                <a:latin typeface="Consolas" panose="020B0609020204030204" pitchFamily="49" charset="0"/>
              </a:rPr>
              <a:t>else</a:t>
            </a:r>
            <a:endParaRPr lang="en-US" sz="4000" dirty="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EC325-8CA3-434A-94C3-31CA224FA06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38FA2A-F771-4860-88E9-EDC2265F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3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A3CF0-A1DA-41A3-9074-5DE1A54E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052638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378815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176C85-EFF5-4863-80BF-9AD5801D9CD5}"/>
              </a:ext>
            </a:extLst>
          </p:cNvPr>
          <p:cNvSpPr txBox="1"/>
          <p:nvPr/>
        </p:nvSpPr>
        <p:spPr>
          <a:xfrm>
            <a:off x="1884183" y="1477226"/>
            <a:ext cx="842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/>
              <a:t> and </a:t>
            </a:r>
            <a:r>
              <a:rPr lang="en-US" sz="2400" b="1" dirty="0">
                <a:latin typeface="Consolas" panose="020B0609020204030204" pitchFamily="49" charset="0"/>
              </a:rPr>
              <a:t>unless</a:t>
            </a:r>
            <a:r>
              <a:rPr lang="en-US" sz="2400" dirty="0"/>
              <a:t> can’t handle pattern matching gracefully: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2290C-B208-438A-AEF5-655B8B61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2500"/>
            <a:ext cx="6181725" cy="413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A33E8-20AD-4155-9C79-C155256E0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38"/>
          <a:stretch/>
        </p:blipFill>
        <p:spPr>
          <a:xfrm>
            <a:off x="4118730" y="3759214"/>
            <a:ext cx="7385293" cy="3098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BB131B-4B50-43D8-A0F3-C0B5F81360AB}"/>
              </a:ext>
            </a:extLst>
          </p:cNvPr>
          <p:cNvSpPr txBox="1"/>
          <p:nvPr/>
        </p:nvSpPr>
        <p:spPr>
          <a:xfrm>
            <a:off x="5716477" y="2129290"/>
            <a:ext cx="5637323" cy="193899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Matching returns the right hand side.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UNLESS no match is found, then it yields a </a:t>
            </a:r>
            <a:r>
              <a:rPr lang="en-US" sz="2400" dirty="0" err="1"/>
              <a:t>MatchError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a match is found we’d be OK – [1, 2, 3] is true (non-nil, non-false)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BE2A-1ABB-4A0A-9E58-06458B4F6D7A}"/>
              </a:ext>
            </a:extLst>
          </p:cNvPr>
          <p:cNvSpPr txBox="1"/>
          <p:nvPr/>
        </p:nvSpPr>
        <p:spPr>
          <a:xfrm>
            <a:off x="457246" y="572520"/>
            <a:ext cx="3296438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never get here!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3E1E0A-CBD0-469C-B22E-A49C4B19F648}"/>
              </a:ext>
            </a:extLst>
          </p:cNvPr>
          <p:cNvCxnSpPr>
            <a:cxnSpLocks/>
          </p:cNvCxnSpPr>
          <p:nvPr/>
        </p:nvCxnSpPr>
        <p:spPr>
          <a:xfrm>
            <a:off x="457246" y="1034185"/>
            <a:ext cx="1276714" cy="251020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DE916C-FC7E-4671-831B-BE5AD238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AF4C37F-D4A5-4ADE-9D51-CA0DF313C84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case</a:t>
            </a:r>
            <a:endParaRPr lang="en-US" sz="4000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0F8739-5526-4A5F-97BD-7847647DFDD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11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683C9A-7492-404A-8844-EACD71B69466}"/>
              </a:ext>
            </a:extLst>
          </p:cNvPr>
          <p:cNvSpPr/>
          <p:nvPr/>
        </p:nvSpPr>
        <p:spPr>
          <a:xfrm>
            <a:off x="1429166" y="2365164"/>
            <a:ext cx="56099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tup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990073"/>
                </a:solidFill>
                <a:latin typeface="Consolas" panose="020B0609020204030204" pitchFamily="49" charset="0"/>
              </a:rPr>
              <a:t>:ok</a:t>
            </a:r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DD1144"/>
                </a:solidFill>
                <a:latin typeface="Consolas" panose="020B0609020204030204" pitchFamily="49" charset="0"/>
              </a:rPr>
              <a:t>"Hello World"</a:t>
            </a:r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}</a:t>
            </a:r>
            <a:endParaRPr lang="en-US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7F888F"/>
                </a:solidFill>
                <a:latin typeface="Consolas" panose="020B0609020204030204" pitchFamily="49" charset="0"/>
              </a:rPr>
              <a:t>tup</a:t>
            </a:r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</a:p>
          <a:p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   {</a:t>
            </a:r>
            <a:r>
              <a:rPr lang="en-US" sz="2800" dirty="0">
                <a:solidFill>
                  <a:srgbClr val="990073"/>
                </a:solidFill>
                <a:latin typeface="Consolas" panose="020B0609020204030204" pitchFamily="49" charset="0"/>
              </a:rPr>
              <a:t>:ok</a:t>
            </a:r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, result}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 result </a:t>
            </a:r>
          </a:p>
          <a:p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   {</a:t>
            </a:r>
            <a:r>
              <a:rPr lang="en-US" sz="2800" dirty="0">
                <a:solidFill>
                  <a:srgbClr val="990073"/>
                </a:solidFill>
                <a:latin typeface="Consolas" panose="020B0609020204030204" pitchFamily="49" charset="0"/>
              </a:rPr>
              <a:t>:error</a:t>
            </a:r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}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D1144"/>
                </a:solidFill>
                <a:latin typeface="Consolas" panose="020B0609020204030204" pitchFamily="49" charset="0"/>
              </a:rPr>
              <a:t>"Uh oh!"</a:t>
            </a:r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   _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800" dirty="0">
                <a:solidFill>
                  <a:srgbClr val="7F888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D1144"/>
                </a:solidFill>
                <a:latin typeface="Consolas" panose="020B0609020204030204" pitchFamily="49" charset="0"/>
              </a:rPr>
              <a:t>"Catch all"</a:t>
            </a:r>
          </a:p>
          <a:p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51DAED-3B97-4FBA-9475-1AD5D0400EC6}"/>
              </a:ext>
            </a:extLst>
          </p:cNvPr>
          <p:cNvCxnSpPr/>
          <p:nvPr/>
        </p:nvCxnSpPr>
        <p:spPr>
          <a:xfrm>
            <a:off x="700751" y="3512876"/>
            <a:ext cx="13050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3F35C-735F-489C-B6E5-E9E3FF4FC8B9}"/>
              </a:ext>
            </a:extLst>
          </p:cNvPr>
          <p:cNvCxnSpPr/>
          <p:nvPr/>
        </p:nvCxnSpPr>
        <p:spPr>
          <a:xfrm>
            <a:off x="690394" y="3929722"/>
            <a:ext cx="13050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E40EC9-413F-4519-80BB-C6E90D2BEC3C}"/>
              </a:ext>
            </a:extLst>
          </p:cNvPr>
          <p:cNvCxnSpPr/>
          <p:nvPr/>
        </p:nvCxnSpPr>
        <p:spPr>
          <a:xfrm>
            <a:off x="709630" y="4375085"/>
            <a:ext cx="13050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2241530C-EB1C-426A-BCC9-E537F089F51E}"/>
              </a:ext>
            </a:extLst>
          </p:cNvPr>
          <p:cNvSpPr/>
          <p:nvPr/>
        </p:nvSpPr>
        <p:spPr>
          <a:xfrm rot="16200000">
            <a:off x="3666339" y="3287673"/>
            <a:ext cx="408372" cy="3154540"/>
          </a:xfrm>
          <a:prstGeom prst="leftBrace">
            <a:avLst>
              <a:gd name="adj1" fmla="val 25232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3B6F1-363B-4826-B39E-5A62BE03CEF2}"/>
              </a:ext>
            </a:extLst>
          </p:cNvPr>
          <p:cNvSpPr txBox="1"/>
          <p:nvPr/>
        </p:nvSpPr>
        <p:spPr>
          <a:xfrm>
            <a:off x="2785229" y="5396471"/>
            <a:ext cx="4395927" cy="83099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Without a catch-all, we’d get an error if no match was found.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446BC63-5C7D-4BE4-A427-2C5E5606D981}"/>
              </a:ext>
            </a:extLst>
          </p:cNvPr>
          <p:cNvSpPr/>
          <p:nvPr/>
        </p:nvSpPr>
        <p:spPr>
          <a:xfrm rot="5400000">
            <a:off x="4436043" y="216374"/>
            <a:ext cx="408372" cy="4107737"/>
          </a:xfrm>
          <a:prstGeom prst="leftBrace">
            <a:avLst>
              <a:gd name="adj1" fmla="val 33682"/>
              <a:gd name="adj2" fmla="val 64700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0E347-E7DB-4EDE-BA85-3200EA10A3BB}"/>
              </a:ext>
            </a:extLst>
          </p:cNvPr>
          <p:cNvSpPr txBox="1"/>
          <p:nvPr/>
        </p:nvSpPr>
        <p:spPr>
          <a:xfrm>
            <a:off x="7267420" y="3048114"/>
            <a:ext cx="4568022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{:ok, result} = {:ok, "Hello World"}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29842C-8F77-443A-A729-A1ECDB784F79}"/>
              </a:ext>
            </a:extLst>
          </p:cNvPr>
          <p:cNvSpPr txBox="1"/>
          <p:nvPr/>
        </p:nvSpPr>
        <p:spPr>
          <a:xfrm>
            <a:off x="7972860" y="2228572"/>
            <a:ext cx="3157141" cy="58477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Pattern match!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121AD2-C1B8-4E0B-AA5D-D519CC744014}"/>
              </a:ext>
            </a:extLst>
          </p:cNvPr>
          <p:cNvSpPr txBox="1"/>
          <p:nvPr/>
        </p:nvSpPr>
        <p:spPr>
          <a:xfrm>
            <a:off x="7267420" y="3732725"/>
            <a:ext cx="4568022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{:error} = {:ok, "Hello World"}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AD001-1DD9-49AC-BB4C-BA4C8429FF90}"/>
              </a:ext>
            </a:extLst>
          </p:cNvPr>
          <p:cNvSpPr txBox="1"/>
          <p:nvPr/>
        </p:nvSpPr>
        <p:spPr>
          <a:xfrm>
            <a:off x="7267420" y="4431081"/>
            <a:ext cx="4568022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_ = {:ok, "Hello World"}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9CEAF-D4CC-4522-8A06-D4606F37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41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E79E5D8-0CF7-4990-87C0-CF8C51E7970D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case</a:t>
            </a:r>
            <a:endParaRPr lang="en-US" sz="4000" dirty="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7EFBB8-F67B-4F0F-AB40-5DE2DCD4940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6913C3-C7BE-4402-B369-5DFD8BBE185F}"/>
              </a:ext>
            </a:extLst>
          </p:cNvPr>
          <p:cNvSpPr txBox="1"/>
          <p:nvPr/>
        </p:nvSpPr>
        <p:spPr>
          <a:xfrm>
            <a:off x="1008205" y="924538"/>
            <a:ext cx="3903429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Match this tuple successively with each case:</a:t>
            </a:r>
          </a:p>
        </p:txBody>
      </p:sp>
    </p:spTree>
    <p:extLst>
      <p:ext uri="{BB962C8B-B14F-4D97-AF65-F5344CB8AC3E}">
        <p14:creationId xmlns:p14="http://schemas.microsoft.com/office/powerpoint/2010/main" val="271921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  <p:bldP spid="12" grpId="0" animBg="1"/>
      <p:bldP spid="6" grpId="0" animBg="1"/>
      <p:bldP spid="13" grpId="0"/>
      <p:bldP spid="14" grpId="0" animBg="1"/>
      <p:bldP spid="15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1328D-405B-4196-BB12-BE6EDF89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20" y="393025"/>
            <a:ext cx="6181725" cy="4133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C6C5A7-6BEE-48EE-970F-CC1D3CF2D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641" y="2732845"/>
            <a:ext cx="7896225" cy="3724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CD187-C42B-48D9-9BEA-1B15F2C1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8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0A5951-E4DD-40D5-A1B2-2028848A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81" y="388632"/>
            <a:ext cx="6181725" cy="4133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007416-1123-4821-9814-779CA68B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14" y="2677762"/>
            <a:ext cx="7896225" cy="3724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C1704-44DE-405D-8681-6A0405A01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9D66B0-0F84-40E8-A326-97F72EDC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71" y="394324"/>
            <a:ext cx="6181725" cy="4133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158FE-7F6F-49B4-9CE6-D5695DE2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494" y="2674745"/>
            <a:ext cx="7896225" cy="3724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EFA49-FCB7-48E8-B13A-2B72D160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6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C3D64-AD94-403C-97D3-1A49B9D86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6" y="387654"/>
            <a:ext cx="6181725" cy="4133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CDA644-17F1-4DF5-9B5C-8FDB15552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12" y="2671167"/>
            <a:ext cx="7896225" cy="37242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53C294-3797-4911-84E6-EF368FCC327D}"/>
              </a:ext>
            </a:extLst>
          </p:cNvPr>
          <p:cNvCxnSpPr/>
          <p:nvPr/>
        </p:nvCxnSpPr>
        <p:spPr>
          <a:xfrm>
            <a:off x="485340" y="2327904"/>
            <a:ext cx="121624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0F32F1-F8A4-4C49-A697-7E63160FC5FD}"/>
              </a:ext>
            </a:extLst>
          </p:cNvPr>
          <p:cNvSpPr txBox="1"/>
          <p:nvPr/>
        </p:nvSpPr>
        <p:spPr>
          <a:xfrm>
            <a:off x="485340" y="3029241"/>
            <a:ext cx="2601157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Comment out catch all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D485C-C31F-4F20-9621-75C3BADD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0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0B4FEF-6435-486C-B497-E6425CC6B966}"/>
              </a:ext>
            </a:extLst>
          </p:cNvPr>
          <p:cNvSpPr/>
          <p:nvPr/>
        </p:nvSpPr>
        <p:spPr>
          <a:xfrm>
            <a:off x="2013712" y="1722212"/>
            <a:ext cx="864558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pi = 3.14 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IO.puts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 pi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endParaRPr lang="en-US" sz="32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case "apple pie" do </a:t>
            </a:r>
          </a:p>
          <a:p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   pi -&gt; 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IO.puts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 "Tasty " &lt;&gt; pi </a:t>
            </a:r>
          </a:p>
          <a:p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   _ -&gt; 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IO.puts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 "#{pi} is not tasty" </a:t>
            </a:r>
          </a:p>
          <a:p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end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43AA74-26F1-4E1C-B0CB-FC6CB1A8F5F4}"/>
              </a:ext>
            </a:extLst>
          </p:cNvPr>
          <p:cNvCxnSpPr/>
          <p:nvPr/>
        </p:nvCxnSpPr>
        <p:spPr>
          <a:xfrm flipH="1">
            <a:off x="4614616" y="2524131"/>
            <a:ext cx="1242874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68148F-4887-40D1-91A3-3618383316CD}"/>
              </a:ext>
            </a:extLst>
          </p:cNvPr>
          <p:cNvSpPr txBox="1"/>
          <p:nvPr/>
        </p:nvSpPr>
        <p:spPr>
          <a:xfrm>
            <a:off x="5964019" y="2293298"/>
            <a:ext cx="336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What prints?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0A3947-A322-41D3-A2F0-510A562D7D5C}"/>
              </a:ext>
            </a:extLst>
          </p:cNvPr>
          <p:cNvSpPr/>
          <p:nvPr/>
        </p:nvSpPr>
        <p:spPr>
          <a:xfrm>
            <a:off x="3138219" y="3109385"/>
            <a:ext cx="2644276" cy="54153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4E67FA-3E3F-41C9-AA68-4A12AC84CB37}"/>
              </a:ext>
            </a:extLst>
          </p:cNvPr>
          <p:cNvCxnSpPr>
            <a:cxnSpLocks/>
          </p:cNvCxnSpPr>
          <p:nvPr/>
        </p:nvCxnSpPr>
        <p:spPr>
          <a:xfrm>
            <a:off x="1513604" y="3890622"/>
            <a:ext cx="1171852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2B5EEE-F199-4005-9C37-4FFE3A710046}"/>
              </a:ext>
            </a:extLst>
          </p:cNvPr>
          <p:cNvSpPr txBox="1"/>
          <p:nvPr/>
        </p:nvSpPr>
        <p:spPr>
          <a:xfrm>
            <a:off x="3643862" y="5038096"/>
            <a:ext cx="4904275" cy="83099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Attempts to match: pi = “apple pie”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What’s the problem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CF8CC-5817-407C-A2A6-115F8E7C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7EA0CD-6220-40A4-B14C-FE243A41A5C1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case</a:t>
            </a:r>
            <a:r>
              <a:rPr lang="en-US" sz="4000" dirty="0">
                <a:latin typeface="+mn-lt"/>
              </a:rPr>
              <a:t>: Matching Variables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1929E0-9AFF-4402-8AD5-6B13121D492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56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0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82C97-3EA3-4579-B174-AA182C38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20" y="352425"/>
            <a:ext cx="4813846" cy="30765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AA8094-3DE1-41FD-837E-B126AAD9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2F944-B0AA-4DC8-9A6C-9830ADE5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48" y="352425"/>
            <a:ext cx="5114925" cy="3076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49F9B-674D-415A-829F-FD9548D49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747" y="3552105"/>
            <a:ext cx="5114925" cy="3076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3DE2C7-3803-44DC-98B9-3F95491F8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20" y="3552105"/>
            <a:ext cx="4813846" cy="307657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0A5998-23A1-4EE0-8024-0C30BDC17F1A}"/>
              </a:ext>
            </a:extLst>
          </p:cNvPr>
          <p:cNvSpPr/>
          <p:nvPr/>
        </p:nvSpPr>
        <p:spPr>
          <a:xfrm>
            <a:off x="1634759" y="5129348"/>
            <a:ext cx="629473" cy="388354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5DAAA-5A61-4A1E-9A34-9CAD478EC1C3}"/>
              </a:ext>
            </a:extLst>
          </p:cNvPr>
          <p:cNvSpPr txBox="1"/>
          <p:nvPr/>
        </p:nvSpPr>
        <p:spPr>
          <a:xfrm>
            <a:off x="2768058" y="4391161"/>
            <a:ext cx="2221954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Pin </a:t>
            </a:r>
            <a:r>
              <a:rPr lang="en-US" sz="2400" dirty="0">
                <a:latin typeface="Consolas" panose="020B0609020204030204" pitchFamily="49" charset="0"/>
              </a:rPr>
              <a:t>pi</a:t>
            </a:r>
            <a:r>
              <a:rPr lang="en-US" sz="2400" dirty="0"/>
              <a:t> using ^</a:t>
            </a:r>
          </a:p>
        </p:txBody>
      </p:sp>
    </p:spTree>
    <p:extLst>
      <p:ext uri="{BB962C8B-B14F-4D97-AF65-F5344CB8AC3E}">
        <p14:creationId xmlns:p14="http://schemas.microsoft.com/office/powerpoint/2010/main" val="10277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F8A2E9-D234-40EA-B49D-9E6EE0877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4777"/>
            <a:ext cx="4933521" cy="30765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4DA164-7BD4-4BD1-98E7-3B510FF1883D}"/>
              </a:ext>
            </a:extLst>
          </p:cNvPr>
          <p:cNvSpPr/>
          <p:nvPr/>
        </p:nvSpPr>
        <p:spPr>
          <a:xfrm>
            <a:off x="1244800" y="5495300"/>
            <a:ext cx="9702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Guard reference: </a:t>
            </a:r>
            <a:r>
              <a:rPr lang="en-US" sz="2800" b="1" dirty="0">
                <a:solidFill>
                  <a:schemeClr val="accent1"/>
                </a:solidFill>
              </a:rPr>
              <a:t>https://hexdocs.pm/elixir/master/guards.html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9FCFF-D87E-430F-BFC6-42CAF4C5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14E59C-4C99-48F3-9690-314DDC235A51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Guard Clauses</a:t>
            </a:r>
            <a:endParaRPr lang="en-US" sz="4000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160557-51F6-4BE1-8833-73B14854874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C7365-61C4-4488-A2E1-72CFAAF0C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12" y="1864788"/>
            <a:ext cx="5114925" cy="3076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2E1BCE-BEC4-4A31-A27D-AF5B5D504889}"/>
              </a:ext>
            </a:extLst>
          </p:cNvPr>
          <p:cNvSpPr txBox="1"/>
          <p:nvPr/>
        </p:nvSpPr>
        <p:spPr>
          <a:xfrm>
            <a:off x="4448941" y="3643722"/>
            <a:ext cx="6018762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Place a condition on the match: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case, match is only successful if x &lt; 0</a:t>
            </a:r>
          </a:p>
        </p:txBody>
      </p:sp>
    </p:spTree>
    <p:extLst>
      <p:ext uri="{BB962C8B-B14F-4D97-AF65-F5344CB8AC3E}">
        <p14:creationId xmlns:p14="http://schemas.microsoft.com/office/powerpoint/2010/main" val="30038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5AB2-31CD-490F-9958-5E86E529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49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6FA11D-0F3F-4C03-944D-7A35EDBFAA2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Guard Clauses</a:t>
            </a:r>
            <a:endParaRPr lang="en-US" sz="4000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8FBCCA-49C6-4E4D-973C-C4F8A1B68DE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A3728C7-130A-448F-9EEE-F12869D7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1864585"/>
            <a:ext cx="5114925" cy="3076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511291-3870-401C-85BF-CF0FA25C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64586"/>
            <a:ext cx="4933534" cy="307657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614FA2-3B37-4CD1-9056-BB26FFAB82F7}"/>
              </a:ext>
            </a:extLst>
          </p:cNvPr>
          <p:cNvSpPr/>
          <p:nvPr/>
        </p:nvSpPr>
        <p:spPr>
          <a:xfrm>
            <a:off x="1872343" y="2577737"/>
            <a:ext cx="1297577" cy="435429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1C1A2C-6290-4BB9-8D4B-BA025B1DACA1}"/>
              </a:ext>
            </a:extLst>
          </p:cNvPr>
          <p:cNvSpPr/>
          <p:nvPr/>
        </p:nvSpPr>
        <p:spPr>
          <a:xfrm>
            <a:off x="6061166" y="2216332"/>
            <a:ext cx="1297577" cy="435429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CB0891-457C-4048-B756-2E768AC0957E}"/>
              </a:ext>
            </a:extLst>
          </p:cNvPr>
          <p:cNvSpPr/>
          <p:nvPr/>
        </p:nvSpPr>
        <p:spPr>
          <a:xfrm>
            <a:off x="1244800" y="5495300"/>
            <a:ext cx="9702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Guard reference: </a:t>
            </a:r>
            <a:r>
              <a:rPr lang="en-US" sz="2800" b="1" dirty="0">
                <a:solidFill>
                  <a:schemeClr val="accent1"/>
                </a:solidFill>
              </a:rPr>
              <a:t>https://hexdocs.pm/elixir/master/guards.html</a:t>
            </a:r>
          </a:p>
        </p:txBody>
      </p:sp>
    </p:spTree>
    <p:extLst>
      <p:ext uri="{BB962C8B-B14F-4D97-AF65-F5344CB8AC3E}">
        <p14:creationId xmlns:p14="http://schemas.microsoft.com/office/powerpoint/2010/main" val="91454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functional programming">
            <a:extLst>
              <a:ext uri="{FF2B5EF4-FFF2-40B4-BE49-F238E27FC236}">
                <a16:creationId xmlns:a16="http://schemas.microsoft.com/office/drawing/2014/main" id="{A88CB1DE-A8C1-438F-B1A0-D07C0223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12192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2765F7-96D9-4EAB-89E3-D4B186C3C75F}"/>
              </a:ext>
            </a:extLst>
          </p:cNvPr>
          <p:cNvSpPr/>
          <p:nvPr/>
        </p:nvSpPr>
        <p:spPr>
          <a:xfrm>
            <a:off x="985421" y="678686"/>
            <a:ext cx="7963270" cy="923330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Functional Programming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6F515-1035-4ABA-BC8C-04652DC2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97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88D8D8-2844-434E-8F50-ED7264491251}"/>
              </a:ext>
            </a:extLst>
          </p:cNvPr>
          <p:cNvSpPr txBox="1"/>
          <p:nvPr/>
        </p:nvSpPr>
        <p:spPr>
          <a:xfrm>
            <a:off x="2441359" y="1634692"/>
            <a:ext cx="730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case</a:t>
            </a:r>
            <a:r>
              <a:rPr lang="en-US" sz="2400" dirty="0"/>
              <a:t> is for pattern matching, </a:t>
            </a:r>
            <a:r>
              <a:rPr lang="en-US" sz="2400" b="1" dirty="0" err="1">
                <a:latin typeface="Consolas" panose="020B0609020204030204" pitchFamily="49" charset="0"/>
              </a:rPr>
              <a:t>cond</a:t>
            </a:r>
            <a:r>
              <a:rPr lang="en-US" sz="2400" dirty="0"/>
              <a:t> is for conditions: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05A0D-E6E4-474A-A8E4-BCD41530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2BFADC-0934-4484-956E-BB8311497F5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cond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2AB6E1-0266-4BC2-AAEB-9771861844B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D166E92-F38E-4301-A31F-0F0E0C1A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87" y="2397184"/>
            <a:ext cx="5972175" cy="372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8EB582-B7AE-4FD4-B0A7-746F202C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149" y="2688066"/>
            <a:ext cx="5114925" cy="3076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A116DD-2D64-47D2-B71E-F51C6CEC5180}"/>
              </a:ext>
            </a:extLst>
          </p:cNvPr>
          <p:cNvSpPr txBox="1"/>
          <p:nvPr/>
        </p:nvSpPr>
        <p:spPr>
          <a:xfrm>
            <a:off x="4955177" y="4093029"/>
            <a:ext cx="5399314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Evaluating </a:t>
            </a:r>
            <a:r>
              <a:rPr lang="en-US" sz="2400" b="1" dirty="0" err="1"/>
              <a:t>cond</a:t>
            </a:r>
            <a:r>
              <a:rPr lang="en-US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say </a:t>
            </a:r>
            <a:r>
              <a:rPr lang="en-US" sz="2400" b="1" dirty="0">
                <a:latin typeface="Consolas" panose="020B0609020204030204" pitchFamily="49" charset="0"/>
              </a:rPr>
              <a:t>y=</a:t>
            </a:r>
            <a:r>
              <a:rPr lang="en-US" sz="2400" b="1" dirty="0" err="1">
                <a:latin typeface="Consolas" panose="020B0609020204030204" pitchFamily="49" charset="0"/>
              </a:rPr>
              <a:t>cond</a:t>
            </a:r>
            <a:r>
              <a:rPr lang="en-US" sz="2400" dirty="0"/>
              <a:t>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Cond evaluates to the </a:t>
            </a:r>
            <a:r>
              <a:rPr lang="en-US" sz="2400" i="1" dirty="0"/>
              <a:t>final</a:t>
            </a:r>
            <a:r>
              <a:rPr lang="en-US" sz="2400" dirty="0"/>
              <a:t> expression under the </a:t>
            </a:r>
            <a:r>
              <a:rPr lang="en-US" sz="2400" i="1" dirty="0"/>
              <a:t>first</a:t>
            </a:r>
            <a:r>
              <a:rPr lang="en-US" sz="2400" dirty="0"/>
              <a:t> true condition.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 to a block in Smalltalk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1D6CFB-4A00-49B9-8C87-F11044F3FBB0}"/>
              </a:ext>
            </a:extLst>
          </p:cNvPr>
          <p:cNvCxnSpPr>
            <a:cxnSpLocks/>
          </p:cNvCxnSpPr>
          <p:nvPr/>
        </p:nvCxnSpPr>
        <p:spPr>
          <a:xfrm flipH="1">
            <a:off x="3230880" y="3788228"/>
            <a:ext cx="107115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84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B669BB-35FA-404A-B070-0E5C0D81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38" y="358898"/>
            <a:ext cx="5981700" cy="4133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AF1C9-78A6-4C10-91DD-8091601B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788" y="2949698"/>
            <a:ext cx="7896225" cy="3086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3A992-87A8-4287-A641-11819AD3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EF715-79BB-4D85-AAC3-0D68094A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94" y="1721343"/>
            <a:ext cx="6219825" cy="45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9BC26E-BB80-4E27-9DE9-446A84CA1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482"/>
          <a:stretch/>
        </p:blipFill>
        <p:spPr>
          <a:xfrm>
            <a:off x="5991918" y="2081258"/>
            <a:ext cx="6200081" cy="30861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758FEB-24AC-4EB0-B36D-3CBDEA84E4EB}"/>
              </a:ext>
            </a:extLst>
          </p:cNvPr>
          <p:cNvSpPr/>
          <p:nvPr/>
        </p:nvSpPr>
        <p:spPr>
          <a:xfrm>
            <a:off x="1400962" y="4538445"/>
            <a:ext cx="3011647" cy="645692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DD1AE-33CA-4F8A-9578-C91D9DA6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52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8A3AE2-EC3A-4866-B130-D0F14C26829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cond</a:t>
            </a:r>
            <a:r>
              <a:rPr lang="en-US" sz="4000" dirty="0">
                <a:latin typeface="+mn-lt"/>
              </a:rPr>
              <a:t>: Always have a catch-all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387D85-5EFB-4BB4-96F6-0C6E72AB5F9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8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pattern matching">
            <a:extLst>
              <a:ext uri="{FF2B5EF4-FFF2-40B4-BE49-F238E27FC236}">
                <a16:creationId xmlns:a16="http://schemas.microsoft.com/office/drawing/2014/main" id="{FC2FDD8B-7A53-4C8E-8476-894F451A3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179" y="2185874"/>
            <a:ext cx="4104796" cy="409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0F87EB-19AD-47B0-852D-47BC7EAD7015}"/>
              </a:ext>
            </a:extLst>
          </p:cNvPr>
          <p:cNvSpPr txBox="1"/>
          <p:nvPr/>
        </p:nvSpPr>
        <p:spPr>
          <a:xfrm>
            <a:off x="1917577" y="577049"/>
            <a:ext cx="838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Functions &amp; Patterns</a:t>
            </a:r>
          </a:p>
        </p:txBody>
      </p:sp>
      <p:pic>
        <p:nvPicPr>
          <p:cNvPr id="30722" name="Picture 2" descr="Image result for functional">
            <a:extLst>
              <a:ext uri="{FF2B5EF4-FFF2-40B4-BE49-F238E27FC236}">
                <a16:creationId xmlns:a16="http://schemas.microsoft.com/office/drawing/2014/main" id="{3F061394-CADD-4007-AB3C-C747C2CA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37" y="3097852"/>
            <a:ext cx="3359301" cy="221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8E82C-21A5-4EEB-8C2B-CE54644E3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40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FFA699-5A9A-4C1C-B1E4-94AE3AA4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9769"/>
            <a:ext cx="6340538" cy="405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CB827-18C0-451D-A872-2B2B15D3A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50" b="43300"/>
          <a:stretch/>
        </p:blipFill>
        <p:spPr>
          <a:xfrm>
            <a:off x="5851460" y="4164974"/>
            <a:ext cx="6340539" cy="2693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5B588-5105-447B-BAA8-0E1A3FA7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54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1A6811-EC64-4818-B7ED-1924A2FBC65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Pattern Matching: </a:t>
            </a:r>
            <a:r>
              <a:rPr lang="en-US" sz="4000" dirty="0">
                <a:latin typeface="+mn-lt"/>
              </a:rPr>
              <a:t>Function Signatures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413766-EFB9-4D15-8B81-F6688DC3583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23B7AE-73F4-4EDD-94BE-93C970CA89FE}"/>
              </a:ext>
            </a:extLst>
          </p:cNvPr>
          <p:cNvSpPr/>
          <p:nvPr/>
        </p:nvSpPr>
        <p:spPr>
          <a:xfrm>
            <a:off x="1480457" y="1596222"/>
            <a:ext cx="9231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Function “overloading” is just pattern matching on the signature</a:t>
            </a:r>
          </a:p>
        </p:txBody>
      </p:sp>
    </p:spTree>
    <p:extLst>
      <p:ext uri="{BB962C8B-B14F-4D97-AF65-F5344CB8AC3E}">
        <p14:creationId xmlns:p14="http://schemas.microsoft.com/office/powerpoint/2010/main" val="23154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E059E-71BE-414D-A99A-67FEFA66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86600" cy="453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2A789-03DB-43ED-8B78-8983788B3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97" y="1327997"/>
            <a:ext cx="7896225" cy="52673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A1A16B-6574-4D84-B6F9-25D5784A799E}"/>
              </a:ext>
            </a:extLst>
          </p:cNvPr>
          <p:cNvSpPr/>
          <p:nvPr/>
        </p:nvSpPr>
        <p:spPr>
          <a:xfrm>
            <a:off x="3852909" y="2618912"/>
            <a:ext cx="8055513" cy="71021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A7597-BAB0-421F-91EB-0D8F83BC07E0}"/>
              </a:ext>
            </a:extLst>
          </p:cNvPr>
          <p:cNvSpPr txBox="1"/>
          <p:nvPr/>
        </p:nvSpPr>
        <p:spPr>
          <a:xfrm>
            <a:off x="4382839" y="3497802"/>
            <a:ext cx="5726097" cy="707886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Ideas? What can we do?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33276-8B36-4253-807E-3C63F3A0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FC6972-2898-44D2-A520-DB358E95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5" y="229894"/>
            <a:ext cx="7086600" cy="453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619A0F-3D20-4A87-95D3-69D8B7C7B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03"/>
          <a:stretch/>
        </p:blipFill>
        <p:spPr>
          <a:xfrm>
            <a:off x="4189751" y="2496844"/>
            <a:ext cx="7896225" cy="43611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0A137-CAEF-4743-8845-4C5FF5D4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3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A741B-E89B-472F-B68A-ED51FE421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9" y="1650322"/>
            <a:ext cx="6019800" cy="45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24453-F24E-4BE0-9E58-BCBA748E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989" y="2270834"/>
            <a:ext cx="7200900" cy="40386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EF150F-05D0-4801-B479-9F3D2B75C531}"/>
              </a:ext>
            </a:extLst>
          </p:cNvPr>
          <p:cNvCxnSpPr/>
          <p:nvPr/>
        </p:nvCxnSpPr>
        <p:spPr>
          <a:xfrm>
            <a:off x="7395099" y="3666476"/>
            <a:ext cx="232595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19A5375-185E-4BC8-97C0-37F7B1E9DC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97"/>
          <a:stretch/>
        </p:blipFill>
        <p:spPr>
          <a:xfrm>
            <a:off x="173485" y="3856423"/>
            <a:ext cx="7086600" cy="300157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C14794-EE1B-4CE0-B017-7D53BD46233C}"/>
              </a:ext>
            </a:extLst>
          </p:cNvPr>
          <p:cNvSpPr/>
          <p:nvPr/>
        </p:nvSpPr>
        <p:spPr>
          <a:xfrm>
            <a:off x="1127464" y="5033639"/>
            <a:ext cx="1775534" cy="72796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BE9016-6598-4A1B-BBD8-6C51C727A1AB}"/>
              </a:ext>
            </a:extLst>
          </p:cNvPr>
          <p:cNvSpPr txBox="1"/>
          <p:nvPr/>
        </p:nvSpPr>
        <p:spPr>
          <a:xfrm>
            <a:off x="2941837" y="4695491"/>
            <a:ext cx="16432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A6FCD-FBBF-4895-BAD5-A1B56F9FF795}"/>
              </a:ext>
            </a:extLst>
          </p:cNvPr>
          <p:cNvSpPr txBox="1"/>
          <p:nvPr/>
        </p:nvSpPr>
        <p:spPr>
          <a:xfrm>
            <a:off x="4244451" y="5872578"/>
            <a:ext cx="443791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Single argument, a tuple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8F312-059E-414A-967F-ED47E0BD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57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D6B0B5-8F23-4228-B783-76F29A2279D8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What about…</a:t>
            </a:r>
            <a:endParaRPr lang="en-US" sz="4000" dirty="0">
              <a:latin typeface="+mn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3886D9-66F7-43E2-86AB-6F788085FCB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3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69EBC-6543-4C0B-88B0-EBD51F857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87" y="513980"/>
            <a:ext cx="6019800" cy="453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713862-0E67-4DED-8FC1-7AEE5015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81" y="2190935"/>
            <a:ext cx="7200900" cy="4038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F1EDA-9E9A-4B4C-B339-E55E491C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0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ecursion">
            <a:extLst>
              <a:ext uri="{FF2B5EF4-FFF2-40B4-BE49-F238E27FC236}">
                <a16:creationId xmlns:a16="http://schemas.microsoft.com/office/drawing/2014/main" id="{069A7735-6903-4126-822F-5E84D9F9F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12" y="0"/>
            <a:ext cx="85640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F25C4C-509E-4E4D-B661-2DD94D88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8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97A0C6-27C1-4C3B-AD35-BFDE75E882E8}"/>
              </a:ext>
            </a:extLst>
          </p:cNvPr>
          <p:cNvSpPr txBox="1"/>
          <p:nvPr/>
        </p:nvSpPr>
        <p:spPr>
          <a:xfrm>
            <a:off x="2187796" y="2445952"/>
            <a:ext cx="84337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Pure Functions: </a:t>
            </a:r>
            <a:r>
              <a:rPr lang="en-US" sz="2400" u="sng" dirty="0"/>
              <a:t>Functions that have no side effects.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results in several useful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 return value of a pure function is not used, the function can be safely removed.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to one mapping between function input and output.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Sometimes called </a:t>
            </a:r>
            <a:r>
              <a:rPr lang="en-US" sz="2400" i="1" dirty="0"/>
              <a:t>referential transparency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two pure functions do not have a data dependency, their ordering is irrelevant and they can be parallelized (</a:t>
            </a:r>
            <a:r>
              <a:rPr lang="en-US" sz="2400" i="1" dirty="0"/>
              <a:t>thread-safe</a:t>
            </a:r>
            <a:r>
              <a:rPr lang="en-US" sz="24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88C893-71F9-4CDE-B21C-C1EC1DE5577E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Functional-Specific Concepts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D16FC4-DF59-43BC-8FF6-D79C8F32E50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17E4DE-D63C-4635-9266-E0D232485D5F}"/>
              </a:ext>
            </a:extLst>
          </p:cNvPr>
          <p:cNvSpPr txBox="1"/>
          <p:nvPr/>
        </p:nvSpPr>
        <p:spPr>
          <a:xfrm>
            <a:off x="1723746" y="1656099"/>
            <a:ext cx="87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Things that are generally foreign to imperative programming: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FC9512-1E5C-4377-8FEA-684D9574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5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4A6C13-B879-4053-B8CE-152509D83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737" y="344341"/>
            <a:ext cx="8584779" cy="61746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F70C5F-6674-46A7-98C1-D33CE1350396}"/>
              </a:ext>
            </a:extLst>
          </p:cNvPr>
          <p:cNvCxnSpPr>
            <a:cxnSpLocks/>
          </p:cNvCxnSpPr>
          <p:nvPr/>
        </p:nvCxnSpPr>
        <p:spPr>
          <a:xfrm flipH="1">
            <a:off x="4395831" y="721453"/>
            <a:ext cx="133385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8FCF49-FCBC-4453-B05F-A7F5855306BF}"/>
              </a:ext>
            </a:extLst>
          </p:cNvPr>
          <p:cNvCxnSpPr>
            <a:cxnSpLocks/>
          </p:cNvCxnSpPr>
          <p:nvPr/>
        </p:nvCxnSpPr>
        <p:spPr>
          <a:xfrm flipH="1">
            <a:off x="5932415" y="2241259"/>
            <a:ext cx="133385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16B442-26D6-4992-A8C5-691E217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8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3DE375-82A6-4308-8D4E-67D621A2C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" t="937"/>
          <a:stretch/>
        </p:blipFill>
        <p:spPr>
          <a:xfrm>
            <a:off x="2315391" y="2053062"/>
            <a:ext cx="7561218" cy="32874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D11A20-AC50-486B-9BDC-D790BFBA312B}"/>
              </a:ext>
            </a:extLst>
          </p:cNvPr>
          <p:cNvSpPr txBox="1"/>
          <p:nvPr/>
        </p:nvSpPr>
        <p:spPr>
          <a:xfrm>
            <a:off x="5911161" y="3066410"/>
            <a:ext cx="2807208" cy="70788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Base Case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8C0577-3F23-4B3C-AA1E-6F566E4ACAF8}"/>
              </a:ext>
            </a:extLst>
          </p:cNvPr>
          <p:cNvSpPr txBox="1"/>
          <p:nvPr/>
        </p:nvSpPr>
        <p:spPr>
          <a:xfrm>
            <a:off x="4425043" y="5061819"/>
            <a:ext cx="3496927" cy="70788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Recursive Case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34F87-0BDF-428B-91A0-F5477304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61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1F3AE3-612F-47A6-9CC9-20E8AE9578D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Recursion Refresher</a:t>
            </a:r>
            <a:endParaRPr lang="en-US" sz="4000" dirty="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BBB6D8-3232-47F9-BB11-BEA02939D1B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64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884371" y="1776553"/>
            <a:ext cx="8239126" cy="35394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</a:t>
            </a:r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static</a:t>
            </a:r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 factorial (</a:t>
            </a:r>
            <a:r>
              <a:rPr lang="en-US" sz="32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 n)</a:t>
            </a:r>
          </a:p>
          <a:p>
            <a:r>
              <a:rPr lang="en-US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32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(n == 0)</a:t>
            </a:r>
          </a:p>
          <a:p>
            <a:r>
              <a:rPr lang="en-US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 1;</a:t>
            </a:r>
          </a:p>
          <a:p>
            <a:r>
              <a:rPr lang="en-US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32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 n * factorial(n-1);</a:t>
            </a:r>
          </a:p>
          <a:p>
            <a:r>
              <a:rPr lang="en-US" sz="3200" b="1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8900" y="468056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urier New" panose="02070309020205020404" pitchFamily="49" charset="0"/>
              </a:rPr>
              <a:t>main()</a:t>
            </a:r>
            <a:r>
              <a:rPr lang="en-US" sz="2800" dirty="0"/>
              <a:t> </a:t>
            </a:r>
            <a:r>
              <a:rPr lang="en-US" sz="2800" b="1" dirty="0"/>
              <a:t>calls</a:t>
            </a:r>
            <a:r>
              <a:rPr lang="en-US" sz="2800" dirty="0"/>
              <a:t> </a:t>
            </a:r>
            <a:r>
              <a:rPr lang="en-US" sz="2800" b="1" dirty="0">
                <a:latin typeface="Consolas" panose="020B0609020204030204" pitchFamily="49" charset="0"/>
                <a:cs typeface="Courier New" panose="02070309020205020404" pitchFamily="49" charset="0"/>
              </a:rPr>
              <a:t>factorial(5)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6538260" y="1055175"/>
            <a:ext cx="0" cy="70642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512314" y="4122913"/>
            <a:ext cx="6772275" cy="91440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/>
          <p:cNvSpPr/>
          <p:nvPr/>
        </p:nvSpPr>
        <p:spPr>
          <a:xfrm>
            <a:off x="6802893" y="1184361"/>
            <a:ext cx="4113195" cy="3404461"/>
          </a:xfrm>
          <a:prstGeom prst="arc">
            <a:avLst>
              <a:gd name="adj1" fmla="val 12965570"/>
              <a:gd name="adj2" fmla="val 4526047"/>
            </a:avLst>
          </a:prstGeom>
          <a:ln w="762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868630" y="5676211"/>
            <a:ext cx="6454740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  <a:cs typeface="Courier New" panose="02070309020205020404" pitchFamily="49" charset="0"/>
              </a:rPr>
              <a:t>factorial(5)</a:t>
            </a:r>
            <a:r>
              <a:rPr lang="en-US" sz="2800" dirty="0">
                <a:cs typeface="Courier New" panose="02070309020205020404" pitchFamily="49" charset="0"/>
              </a:rPr>
              <a:t> c</a:t>
            </a:r>
            <a:r>
              <a:rPr lang="en-US" sz="2800" dirty="0"/>
              <a:t>alls </a:t>
            </a:r>
            <a:r>
              <a:rPr lang="en-US" sz="2800" b="1" dirty="0">
                <a:latin typeface="Consolas" panose="020B0609020204030204" pitchFamily="49" charset="0"/>
                <a:cs typeface="Courier New" panose="02070309020205020404" pitchFamily="49" charset="0"/>
              </a:rPr>
              <a:t>factorial(4)</a:t>
            </a:r>
          </a:p>
        </p:txBody>
      </p:sp>
      <p:sp>
        <p:nvSpPr>
          <p:cNvPr id="2" name="Oval 1"/>
          <p:cNvSpPr/>
          <p:nvPr/>
        </p:nvSpPr>
        <p:spPr>
          <a:xfrm>
            <a:off x="2833306" y="2728612"/>
            <a:ext cx="2390775" cy="6995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87258" y="2755204"/>
            <a:ext cx="136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False!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EEBD6-236D-42BB-A2E5-FE101AEB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6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8" grpId="0" animBg="1"/>
      <p:bldP spid="59" grpId="0" animBg="1"/>
      <p:bldP spid="60" grpId="0" animBg="1"/>
      <p:bldP spid="2" grpId="0" animBg="1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2B5A37-0D3B-46A8-B4DC-58478E41E7F2}"/>
              </a:ext>
            </a:extLst>
          </p:cNvPr>
          <p:cNvCxnSpPr/>
          <p:nvPr/>
        </p:nvCxnSpPr>
        <p:spPr>
          <a:xfrm flipH="1" flipV="1">
            <a:off x="6217508" y="3317153"/>
            <a:ext cx="9525" cy="5954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CECE8C1-6289-4D72-B272-58083DD5E705}"/>
              </a:ext>
            </a:extLst>
          </p:cNvPr>
          <p:cNvCxnSpPr>
            <a:cxnSpLocks/>
          </p:cNvCxnSpPr>
          <p:nvPr/>
        </p:nvCxnSpPr>
        <p:spPr>
          <a:xfrm>
            <a:off x="5860632" y="3286139"/>
            <a:ext cx="0" cy="64534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020F8C-FF06-478C-9630-E7A85EC4716C}"/>
              </a:ext>
            </a:extLst>
          </p:cNvPr>
          <p:cNvCxnSpPr>
            <a:cxnSpLocks/>
          </p:cNvCxnSpPr>
          <p:nvPr/>
        </p:nvCxnSpPr>
        <p:spPr>
          <a:xfrm flipV="1">
            <a:off x="7556556" y="3101786"/>
            <a:ext cx="798884" cy="79518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6843E8-5476-460B-81CB-DBE99DFC6DBD}"/>
              </a:ext>
            </a:extLst>
          </p:cNvPr>
          <p:cNvCxnSpPr>
            <a:cxnSpLocks/>
          </p:cNvCxnSpPr>
          <p:nvPr/>
        </p:nvCxnSpPr>
        <p:spPr>
          <a:xfrm flipH="1">
            <a:off x="7844893" y="3283613"/>
            <a:ext cx="876679" cy="85325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12535D-963C-44D0-A20E-7D3987EBEAA5}"/>
              </a:ext>
            </a:extLst>
          </p:cNvPr>
          <p:cNvCxnSpPr/>
          <p:nvPr/>
        </p:nvCxnSpPr>
        <p:spPr>
          <a:xfrm flipH="1" flipV="1">
            <a:off x="10210663" y="3310491"/>
            <a:ext cx="9525" cy="5954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2A1497-42FC-4184-8D72-6AFD04D262C5}"/>
              </a:ext>
            </a:extLst>
          </p:cNvPr>
          <p:cNvCxnSpPr>
            <a:cxnSpLocks/>
          </p:cNvCxnSpPr>
          <p:nvPr/>
        </p:nvCxnSpPr>
        <p:spPr>
          <a:xfrm>
            <a:off x="9853787" y="3279477"/>
            <a:ext cx="0" cy="64534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306889" y="3301374"/>
            <a:ext cx="9525" cy="5954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950013" y="3270360"/>
            <a:ext cx="0" cy="64534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7912" y="722533"/>
            <a:ext cx="3452235" cy="25545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factorial (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(n == 0)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1;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 * 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factorial(n-1);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934881" y="0"/>
            <a:ext cx="15132" cy="71722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986589" y="2906882"/>
            <a:ext cx="20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factorial(5)</a:t>
            </a:r>
          </a:p>
        </p:txBody>
      </p:sp>
      <p:sp>
        <p:nvSpPr>
          <p:cNvPr id="9" name="Rectangle 8"/>
          <p:cNvSpPr/>
          <p:nvPr/>
        </p:nvSpPr>
        <p:spPr>
          <a:xfrm>
            <a:off x="394779" y="69374"/>
            <a:ext cx="1449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urier New" panose="02070309020205020404" pitchFamily="49" charset="0"/>
              </a:rPr>
              <a:t>main()</a:t>
            </a:r>
            <a:r>
              <a:rPr lang="en-US" sz="2800" dirty="0"/>
              <a:t> 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 flipV="1">
            <a:off x="3570098" y="3101628"/>
            <a:ext cx="798884" cy="79518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3840147" y="3301743"/>
            <a:ext cx="876679" cy="85325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2437517" y="0"/>
            <a:ext cx="4763" cy="70239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2A22CE-AEFF-41E6-BAD9-F29A2448A2E3}"/>
              </a:ext>
            </a:extLst>
          </p:cNvPr>
          <p:cNvSpPr txBox="1"/>
          <p:nvPr/>
        </p:nvSpPr>
        <p:spPr>
          <a:xfrm>
            <a:off x="383355" y="3917899"/>
            <a:ext cx="3456792" cy="25545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factorial (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(n == 0)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1;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 * 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factorial(n-1);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ED8C7A-2997-477F-8744-CFD71913B30D}"/>
              </a:ext>
            </a:extLst>
          </p:cNvPr>
          <p:cNvSpPr txBox="1"/>
          <p:nvPr/>
        </p:nvSpPr>
        <p:spPr>
          <a:xfrm>
            <a:off x="1977445" y="6103876"/>
            <a:ext cx="20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factorial(4)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C3ECB2-9336-4E9E-A10E-85F7EDF9B197}"/>
              </a:ext>
            </a:extLst>
          </p:cNvPr>
          <p:cNvSpPr txBox="1"/>
          <p:nvPr/>
        </p:nvSpPr>
        <p:spPr>
          <a:xfrm>
            <a:off x="4373539" y="717224"/>
            <a:ext cx="3452235" cy="25545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factorial (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(n == 0)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1;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 * 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factorial(n-1);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DCFAC4-831A-4BBF-835F-5F1E4841261D}"/>
              </a:ext>
            </a:extLst>
          </p:cNvPr>
          <p:cNvSpPr txBox="1"/>
          <p:nvPr/>
        </p:nvSpPr>
        <p:spPr>
          <a:xfrm>
            <a:off x="5953928" y="2901573"/>
            <a:ext cx="20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factorial(3)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12B5B1-ABF5-497D-A9AC-E2FB6DE79C35}"/>
              </a:ext>
            </a:extLst>
          </p:cNvPr>
          <p:cNvSpPr txBox="1"/>
          <p:nvPr/>
        </p:nvSpPr>
        <p:spPr>
          <a:xfrm>
            <a:off x="4368982" y="3912590"/>
            <a:ext cx="3456792" cy="25545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factorial (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(n == 0)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1;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 * 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factorial(n-1);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5CFC42-487C-42C0-99FA-0FF1825B87CF}"/>
              </a:ext>
            </a:extLst>
          </p:cNvPr>
          <p:cNvSpPr txBox="1"/>
          <p:nvPr/>
        </p:nvSpPr>
        <p:spPr>
          <a:xfrm>
            <a:off x="5963072" y="6098567"/>
            <a:ext cx="20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factorial(2)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3CF345-7D1A-41BF-93D5-0CBA0FE2ADF5}"/>
              </a:ext>
            </a:extLst>
          </p:cNvPr>
          <p:cNvSpPr txBox="1"/>
          <p:nvPr/>
        </p:nvSpPr>
        <p:spPr>
          <a:xfrm>
            <a:off x="8359166" y="717224"/>
            <a:ext cx="3452235" cy="25545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factorial (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(n == 0)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1;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 * 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factorial(n-1);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FF9E75-D313-4A02-890B-28BA9A22EF1E}"/>
              </a:ext>
            </a:extLst>
          </p:cNvPr>
          <p:cNvSpPr txBox="1"/>
          <p:nvPr/>
        </p:nvSpPr>
        <p:spPr>
          <a:xfrm>
            <a:off x="9939555" y="2901573"/>
            <a:ext cx="20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factorial(1)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6C5A0D-588E-4893-8F16-36CD90C6D82A}"/>
              </a:ext>
            </a:extLst>
          </p:cNvPr>
          <p:cNvSpPr txBox="1"/>
          <p:nvPr/>
        </p:nvSpPr>
        <p:spPr>
          <a:xfrm>
            <a:off x="8354609" y="3912590"/>
            <a:ext cx="3456792" cy="25545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factorial (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(n == 0)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1;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n * 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factorial(n-1);</a:t>
            </a:r>
          </a:p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A9C267-F6ED-4F2D-94C6-7650BBA82ECE}"/>
              </a:ext>
            </a:extLst>
          </p:cNvPr>
          <p:cNvSpPr txBox="1"/>
          <p:nvPr/>
        </p:nvSpPr>
        <p:spPr>
          <a:xfrm>
            <a:off x="9948699" y="6098567"/>
            <a:ext cx="20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factorial(0)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C65B70-4924-4177-B5AD-2C3E8D39CA9E}"/>
              </a:ext>
            </a:extLst>
          </p:cNvPr>
          <p:cNvSpPr/>
          <p:nvPr/>
        </p:nvSpPr>
        <p:spPr>
          <a:xfrm>
            <a:off x="655920" y="2268068"/>
            <a:ext cx="3108627" cy="675825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F659B96-155B-4F5E-AFB9-69143F2DB9B7}"/>
              </a:ext>
            </a:extLst>
          </p:cNvPr>
          <p:cNvSpPr/>
          <p:nvPr/>
        </p:nvSpPr>
        <p:spPr>
          <a:xfrm>
            <a:off x="649080" y="5470971"/>
            <a:ext cx="3108627" cy="675825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ADDFF3-EC17-468B-AA7C-9DD264F1E290}"/>
              </a:ext>
            </a:extLst>
          </p:cNvPr>
          <p:cNvSpPr/>
          <p:nvPr/>
        </p:nvSpPr>
        <p:spPr>
          <a:xfrm>
            <a:off x="4627912" y="2268068"/>
            <a:ext cx="3108627" cy="675825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069887D-540A-4CBD-9658-EC2EDCB5FEE5}"/>
              </a:ext>
            </a:extLst>
          </p:cNvPr>
          <p:cNvSpPr/>
          <p:nvPr/>
        </p:nvSpPr>
        <p:spPr>
          <a:xfrm>
            <a:off x="4621072" y="5470971"/>
            <a:ext cx="3108627" cy="675825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B635C03-C16C-4755-890D-B4F13ABE7116}"/>
              </a:ext>
            </a:extLst>
          </p:cNvPr>
          <p:cNvSpPr/>
          <p:nvPr/>
        </p:nvSpPr>
        <p:spPr>
          <a:xfrm>
            <a:off x="8623949" y="2260286"/>
            <a:ext cx="3108627" cy="675825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35BEC80-2B2C-407F-8DAC-4F0C96184AF3}"/>
              </a:ext>
            </a:extLst>
          </p:cNvPr>
          <p:cNvSpPr/>
          <p:nvPr/>
        </p:nvSpPr>
        <p:spPr>
          <a:xfrm>
            <a:off x="8472070" y="4455338"/>
            <a:ext cx="2153257" cy="828374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94F3D6-9531-4F39-BEBC-24544719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 animBg="1"/>
      <p:bldP spid="34" grpId="0"/>
      <p:bldP spid="44" grpId="0" animBg="1"/>
      <p:bldP spid="46" grpId="0"/>
      <p:bldP spid="47" grpId="0" animBg="1"/>
      <p:bldP spid="50" grpId="0"/>
      <p:bldP spid="5" grpId="0" animBg="1"/>
      <p:bldP spid="58" grpId="0" animBg="1"/>
      <p:bldP spid="59" grpId="0" animBg="1"/>
      <p:bldP spid="65" grpId="0" animBg="1"/>
      <p:bldP spid="68" grpId="0" animBg="1"/>
      <p:bldP spid="6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11382A-07DC-4F2A-987E-23DDB33D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5875"/>
            <a:ext cx="6955916" cy="38653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F4D70C-EA21-41FB-96C2-3EBF4CC65C76}"/>
              </a:ext>
            </a:extLst>
          </p:cNvPr>
          <p:cNvSpPr txBox="1"/>
          <p:nvPr/>
        </p:nvSpPr>
        <p:spPr>
          <a:xfrm>
            <a:off x="6745274" y="2090172"/>
            <a:ext cx="4608526" cy="267765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mult</a:t>
            </a:r>
            <a:r>
              <a:rPr lang="en-US" sz="2400" dirty="0">
                <a:latin typeface="Consolas" panose="020B0609020204030204" pitchFamily="49" charset="0"/>
              </a:rPr>
              <a:t>(3, 4)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3+ </a:t>
            </a:r>
            <a:r>
              <a:rPr lang="en-US" sz="2400" dirty="0" err="1">
                <a:latin typeface="Consolas" panose="020B0609020204030204" pitchFamily="49" charset="0"/>
              </a:rPr>
              <a:t>mult</a:t>
            </a:r>
            <a:r>
              <a:rPr lang="en-US" sz="2400" dirty="0">
                <a:latin typeface="Consolas" panose="020B0609020204030204" pitchFamily="49" charset="0"/>
              </a:rPr>
              <a:t>(3, 3)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3+(3+ </a:t>
            </a:r>
            <a:r>
              <a:rPr lang="en-US" sz="2400" dirty="0" err="1">
                <a:latin typeface="Consolas" panose="020B0609020204030204" pitchFamily="49" charset="0"/>
              </a:rPr>
              <a:t>mult</a:t>
            </a:r>
            <a:r>
              <a:rPr lang="en-US" sz="2400" dirty="0">
                <a:latin typeface="Consolas" panose="020B0609020204030204" pitchFamily="49" charset="0"/>
              </a:rPr>
              <a:t>(3, 2))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3+(3+(3+ </a:t>
            </a:r>
            <a:r>
              <a:rPr lang="en-US" sz="2400" dirty="0" err="1">
                <a:latin typeface="Consolas" panose="020B0609020204030204" pitchFamily="49" charset="0"/>
              </a:rPr>
              <a:t>mult</a:t>
            </a:r>
            <a:r>
              <a:rPr lang="en-US" sz="2400" dirty="0">
                <a:latin typeface="Consolas" panose="020B0609020204030204" pitchFamily="49" charset="0"/>
              </a:rPr>
              <a:t>(3, 1)))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3+(3+(3+(3+ </a:t>
            </a:r>
            <a:r>
              <a:rPr lang="en-US" sz="2400" dirty="0" err="1">
                <a:latin typeface="Consolas" panose="020B0609020204030204" pitchFamily="49" charset="0"/>
              </a:rPr>
              <a:t>mult</a:t>
            </a:r>
            <a:r>
              <a:rPr lang="en-US" sz="2400" dirty="0">
                <a:latin typeface="Consolas" panose="020B0609020204030204" pitchFamily="49" charset="0"/>
              </a:rPr>
              <a:t>(3, 0))))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3+(3+(3+(3+0)))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04EA6-1C65-4135-B1DD-D9E91173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78099E-65DC-4266-B65E-299F73547B7D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Recursion Refresher</a:t>
            </a:r>
            <a:endParaRPr lang="en-US" sz="4000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94CF56-130C-4BBC-AF2A-0254B9736E7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479C8A-C859-4A0C-8480-050E8206B885}"/>
              </a:ext>
            </a:extLst>
          </p:cNvPr>
          <p:cNvSpPr txBox="1"/>
          <p:nvPr/>
        </p:nvSpPr>
        <p:spPr>
          <a:xfrm>
            <a:off x="1746069" y="5396103"/>
            <a:ext cx="8699862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Salient Property: </a:t>
            </a:r>
            <a:r>
              <a:rPr lang="en-US" sz="2400" dirty="0"/>
              <a:t>The result is updated </a:t>
            </a:r>
            <a:r>
              <a:rPr lang="en-US" sz="2400" i="1" dirty="0"/>
              <a:t>after</a:t>
            </a:r>
            <a:r>
              <a:rPr lang="en-US" sz="2400" dirty="0"/>
              <a:t> each call returns.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Return, add. Return, add. Return, add. Return, add.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don’t have the final result until the last recursive call returns.</a:t>
            </a:r>
          </a:p>
        </p:txBody>
      </p:sp>
    </p:spTree>
    <p:extLst>
      <p:ext uri="{BB962C8B-B14F-4D97-AF65-F5344CB8AC3E}">
        <p14:creationId xmlns:p14="http://schemas.microsoft.com/office/powerpoint/2010/main" val="132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3" grpId="0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9D108A-590C-4933-A38C-D3E83F75E550}"/>
              </a:ext>
            </a:extLst>
          </p:cNvPr>
          <p:cNvSpPr txBox="1"/>
          <p:nvPr/>
        </p:nvSpPr>
        <p:spPr>
          <a:xfrm>
            <a:off x="4181921" y="4791331"/>
            <a:ext cx="6276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C00000"/>
                </a:solidFill>
              </a:rPr>
              <a:t>Overlapping sub-problems!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9185DB-06E3-489E-8D52-6BE676F73C7B}"/>
              </a:ext>
            </a:extLst>
          </p:cNvPr>
          <p:cNvSpPr/>
          <p:nvPr/>
        </p:nvSpPr>
        <p:spPr>
          <a:xfrm>
            <a:off x="1090749" y="1944398"/>
            <a:ext cx="107990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public static </a:t>
            </a:r>
            <a:r>
              <a:rPr lang="en-US" sz="2800" dirty="0" err="1">
                <a:latin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fibonacciRec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</a:rPr>
              <a:t> n)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if(n &lt; 2)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 return 1;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else 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 return </a:t>
            </a:r>
            <a:r>
              <a:rPr lang="en-US" sz="2800" dirty="0" err="1">
                <a:latin typeface="Consolas" panose="020B0609020204030204" pitchFamily="49" charset="0"/>
              </a:rPr>
              <a:t>fibonacciRec</a:t>
            </a:r>
            <a:r>
              <a:rPr lang="en-US" sz="2800" dirty="0">
                <a:latin typeface="Consolas" panose="020B0609020204030204" pitchFamily="49" charset="0"/>
              </a:rPr>
              <a:t>(n-1) + </a:t>
            </a:r>
            <a:r>
              <a:rPr lang="en-US" sz="2800" dirty="0" err="1">
                <a:latin typeface="Consolas" panose="020B0609020204030204" pitchFamily="49" charset="0"/>
              </a:rPr>
              <a:t>fibonacciRec</a:t>
            </a:r>
            <a:r>
              <a:rPr lang="en-US" sz="2800" dirty="0">
                <a:latin typeface="Consolas" panose="020B0609020204030204" pitchFamily="49" charset="0"/>
              </a:rPr>
              <a:t>(n-2);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12ADB2-C4AC-452D-AA30-147B48CB798F}"/>
              </a:ext>
            </a:extLst>
          </p:cNvPr>
          <p:cNvCxnSpPr/>
          <p:nvPr/>
        </p:nvCxnSpPr>
        <p:spPr>
          <a:xfrm>
            <a:off x="3692035" y="4616503"/>
            <a:ext cx="725647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E2542C-B644-485A-A776-37EE2BC9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65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5B0BBFE-3E6F-4209-B3FD-8EE4497538FD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Recursion Refresher</a:t>
            </a:r>
            <a:endParaRPr lang="en-US" sz="4000" dirty="0"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309DE0-E958-41FC-BD79-32CC0D934A4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7278" y="725474"/>
            <a:ext cx="5553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fib(7)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375" y="1746397"/>
            <a:ext cx="584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fib(6)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15325" y="1758154"/>
            <a:ext cx="198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025" y="2793789"/>
            <a:ext cx="2800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1921" y="2793789"/>
            <a:ext cx="304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5211" y="2731910"/>
            <a:ext cx="1743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10763" y="2736639"/>
            <a:ext cx="1714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299" y="3757181"/>
            <a:ext cx="146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97894" y="3760829"/>
            <a:ext cx="133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80867" y="3766707"/>
            <a:ext cx="1400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76240" y="3776233"/>
            <a:ext cx="1752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31007" y="3799745"/>
            <a:ext cx="1381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44476" y="3799225"/>
            <a:ext cx="157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97038" y="3798965"/>
            <a:ext cx="1214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42577" y="3798965"/>
            <a:ext cx="116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67511" y="4649104"/>
            <a:ext cx="100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61226" y="4654817"/>
            <a:ext cx="933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7794" y="4657145"/>
            <a:ext cx="100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88975" y="4657145"/>
            <a:ext cx="933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149" y="5470367"/>
            <a:ext cx="100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19174" y="5470367"/>
            <a:ext cx="933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</p:txBody>
      </p:sp>
      <p:sp>
        <p:nvSpPr>
          <p:cNvPr id="32" name="Left Brace 31"/>
          <p:cNvSpPr/>
          <p:nvPr/>
        </p:nvSpPr>
        <p:spPr>
          <a:xfrm rot="5400000">
            <a:off x="6129082" y="-1354244"/>
            <a:ext cx="333882" cy="6057905"/>
          </a:xfrm>
          <a:prstGeom prst="leftBrace">
            <a:avLst>
              <a:gd name="adj1" fmla="val 47457"/>
              <a:gd name="adj2" fmla="val 44194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 rot="5400000">
            <a:off x="3748357" y="1081885"/>
            <a:ext cx="333882" cy="3131484"/>
          </a:xfrm>
          <a:prstGeom prst="leftBrace">
            <a:avLst>
              <a:gd name="adj1" fmla="val 51514"/>
              <a:gd name="adj2" fmla="val 69047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 rot="5400000">
            <a:off x="9351209" y="1362195"/>
            <a:ext cx="333882" cy="2547349"/>
          </a:xfrm>
          <a:prstGeom prst="leftBrace">
            <a:avLst>
              <a:gd name="adj1" fmla="val 37024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5400000">
            <a:off x="1971421" y="2662421"/>
            <a:ext cx="333882" cy="1819276"/>
          </a:xfrm>
          <a:prstGeom prst="leftBrace">
            <a:avLst>
              <a:gd name="adj1" fmla="val 47457"/>
              <a:gd name="adj2" fmla="val 38437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 rot="5400000">
            <a:off x="5281359" y="2952065"/>
            <a:ext cx="333882" cy="1276350"/>
          </a:xfrm>
          <a:prstGeom prst="leftBrace">
            <a:avLst>
              <a:gd name="adj1" fmla="val 44849"/>
              <a:gd name="adj2" fmla="val 46269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 rot="5400000">
            <a:off x="8222497" y="2941423"/>
            <a:ext cx="333882" cy="1335738"/>
          </a:xfrm>
          <a:prstGeom prst="leftBrace">
            <a:avLst>
              <a:gd name="adj1" fmla="val 39632"/>
              <a:gd name="adj2" fmla="val 60684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 rot="5400000">
            <a:off x="10617739" y="2968734"/>
            <a:ext cx="333882" cy="1243013"/>
          </a:xfrm>
          <a:prstGeom prst="leftBrace">
            <a:avLst>
              <a:gd name="adj1" fmla="val 39632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/>
          <p:cNvSpPr/>
          <p:nvPr/>
        </p:nvSpPr>
        <p:spPr>
          <a:xfrm rot="5400000">
            <a:off x="7527843" y="3989682"/>
            <a:ext cx="333882" cy="1012482"/>
          </a:xfrm>
          <a:prstGeom prst="leftBrace">
            <a:avLst>
              <a:gd name="adj1" fmla="val 31807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171946" y="4667207"/>
            <a:ext cx="100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65661" y="4672920"/>
            <a:ext cx="933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</p:txBody>
      </p:sp>
      <p:sp>
        <p:nvSpPr>
          <p:cNvPr id="42" name="Left Brace 41"/>
          <p:cNvSpPr/>
          <p:nvPr/>
        </p:nvSpPr>
        <p:spPr>
          <a:xfrm rot="5400000">
            <a:off x="4932278" y="4007785"/>
            <a:ext cx="333882" cy="1012482"/>
          </a:xfrm>
          <a:prstGeom prst="leftBrace">
            <a:avLst>
              <a:gd name="adj1" fmla="val 31808"/>
              <a:gd name="adj2" fmla="val 7634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304959" y="4672920"/>
            <a:ext cx="100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66252" y="4663537"/>
            <a:ext cx="933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</p:txBody>
      </p:sp>
      <p:sp>
        <p:nvSpPr>
          <p:cNvPr id="45" name="Left Brace 44"/>
          <p:cNvSpPr/>
          <p:nvPr/>
        </p:nvSpPr>
        <p:spPr>
          <a:xfrm rot="5400000">
            <a:off x="3069944" y="4007384"/>
            <a:ext cx="333882" cy="992183"/>
          </a:xfrm>
          <a:prstGeom prst="leftBrace">
            <a:avLst>
              <a:gd name="adj1" fmla="val 34415"/>
              <a:gd name="adj2" fmla="val 6567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 rot="5400000">
            <a:off x="1212536" y="3975920"/>
            <a:ext cx="333882" cy="992183"/>
          </a:xfrm>
          <a:prstGeom prst="leftBrace">
            <a:avLst>
              <a:gd name="adj1" fmla="val 31807"/>
              <a:gd name="adj2" fmla="val 6279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/>
          <p:cNvSpPr/>
          <p:nvPr/>
        </p:nvSpPr>
        <p:spPr>
          <a:xfrm rot="5400000">
            <a:off x="847075" y="4847204"/>
            <a:ext cx="333882" cy="962817"/>
          </a:xfrm>
          <a:prstGeom prst="leftBrace">
            <a:avLst>
              <a:gd name="adj1" fmla="val 37024"/>
              <a:gd name="adj2" fmla="val 63487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665004-3B4A-4EED-B69F-BF279FCFECBF}"/>
              </a:ext>
            </a:extLst>
          </p:cNvPr>
          <p:cNvSpPr txBox="1"/>
          <p:nvPr/>
        </p:nvSpPr>
        <p:spPr>
          <a:xfrm rot="21336423">
            <a:off x="335175" y="421626"/>
            <a:ext cx="4461465" cy="52322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Overlapping Subproblems?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695FDA-850E-4B24-B9BD-9C1C3501E4A8}"/>
              </a:ext>
            </a:extLst>
          </p:cNvPr>
          <p:cNvSpPr txBox="1"/>
          <p:nvPr/>
        </p:nvSpPr>
        <p:spPr>
          <a:xfrm>
            <a:off x="4633524" y="5708641"/>
            <a:ext cx="6991738" cy="7078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THIS IS THE DREADED </a:t>
            </a:r>
            <a:r>
              <a:rPr lang="en-US" sz="4000" b="1" dirty="0"/>
              <a:t>O(2</a:t>
            </a:r>
            <a:r>
              <a:rPr lang="en-US" sz="4000" b="1" baseline="30000" dirty="0"/>
              <a:t>n</a:t>
            </a:r>
            <a:r>
              <a:rPr lang="en-US" sz="4000" b="1" dirty="0"/>
              <a:t>)</a:t>
            </a:r>
            <a:r>
              <a:rPr lang="en-US" sz="4000" dirty="0"/>
              <a:t>!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3767C-608A-4E1E-BD1A-BD0BA989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/>
      <p:bldP spid="44" grpId="0"/>
      <p:bldP spid="45" grpId="0" animBg="1"/>
      <p:bldP spid="46" grpId="0" animBg="1"/>
      <p:bldP spid="47" grpId="0" animBg="1"/>
      <p:bldP spid="4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Image result for joker world burn">
            <a:extLst>
              <a:ext uri="{FF2B5EF4-FFF2-40B4-BE49-F238E27FC236}">
                <a16:creationId xmlns:a16="http://schemas.microsoft.com/office/drawing/2014/main" id="{9232B28C-9AD0-4668-A6C7-E48FB2C6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2929"/>
            <a:ext cx="121920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66B567-E15F-4EAD-B777-71A5B08D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69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9C9CD-D974-46A4-92B3-F8228D3A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7888"/>
            <a:ext cx="7826829" cy="3746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A38BD-9E14-4E48-8CA5-59632E09A70F}"/>
              </a:ext>
            </a:extLst>
          </p:cNvPr>
          <p:cNvSpPr txBox="1"/>
          <p:nvPr/>
        </p:nvSpPr>
        <p:spPr>
          <a:xfrm>
            <a:off x="7793854" y="2496850"/>
            <a:ext cx="3559946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tail_mult</a:t>
            </a:r>
            <a:r>
              <a:rPr lang="en-US" sz="2400" dirty="0">
                <a:latin typeface="Consolas" panose="020B0609020204030204" pitchFamily="49" charset="0"/>
              </a:rPr>
              <a:t>(3, 4, 0)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tail_mult</a:t>
            </a:r>
            <a:r>
              <a:rPr lang="en-US" sz="2400" dirty="0">
                <a:latin typeface="Consolas" panose="020B0609020204030204" pitchFamily="49" charset="0"/>
              </a:rPr>
              <a:t>(3, 3, 3) 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tail_mult</a:t>
            </a:r>
            <a:r>
              <a:rPr lang="en-US" sz="2400" dirty="0">
                <a:latin typeface="Consolas" panose="020B0609020204030204" pitchFamily="49" charset="0"/>
              </a:rPr>
              <a:t>(3, 2, 6) 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tail_mult</a:t>
            </a:r>
            <a:r>
              <a:rPr lang="en-US" sz="2400" dirty="0">
                <a:latin typeface="Consolas" panose="020B0609020204030204" pitchFamily="49" charset="0"/>
              </a:rPr>
              <a:t>(3, 1, 9) 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tail_mult</a:t>
            </a:r>
            <a:r>
              <a:rPr lang="en-US" sz="2400" dirty="0">
                <a:latin typeface="Consolas" panose="020B0609020204030204" pitchFamily="49" charset="0"/>
              </a:rPr>
              <a:t>(3, 0, 12)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D7930F-2E37-46C7-9F5F-97536F2C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68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42D9C-D8BD-4231-8620-6AAB2EB61444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Tail Recursion</a:t>
            </a:r>
            <a:endParaRPr lang="en-US" sz="4000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99B4FE-B320-4E6D-886E-6D554E2D6A5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35E78A-D6A9-4974-805C-0C5738D69D5B}"/>
              </a:ext>
            </a:extLst>
          </p:cNvPr>
          <p:cNvSpPr txBox="1"/>
          <p:nvPr/>
        </p:nvSpPr>
        <p:spPr>
          <a:xfrm>
            <a:off x="1689505" y="5283453"/>
            <a:ext cx="8974182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Here, we have the final result before a single function call returns.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addition takes place before the recursive call, not after.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Elixir recognizes this and optimizes into iterative machine code.</a:t>
            </a:r>
          </a:p>
        </p:txBody>
      </p:sp>
    </p:spTree>
    <p:extLst>
      <p:ext uri="{BB962C8B-B14F-4D97-AF65-F5344CB8AC3E}">
        <p14:creationId xmlns:p14="http://schemas.microsoft.com/office/powerpoint/2010/main" val="7432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9" grpId="0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8B3A0F-7465-4544-853B-80272B4EA97A}"/>
              </a:ext>
            </a:extLst>
          </p:cNvPr>
          <p:cNvSpPr/>
          <p:nvPr/>
        </p:nvSpPr>
        <p:spPr>
          <a:xfrm>
            <a:off x="1449956" y="1528661"/>
            <a:ext cx="9292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When we’re not doing any computation after the recursive call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7BC53-1474-4104-A1C4-8A79357FF739}"/>
              </a:ext>
            </a:extLst>
          </p:cNvPr>
          <p:cNvSpPr txBox="1"/>
          <p:nvPr/>
        </p:nvSpPr>
        <p:spPr>
          <a:xfrm>
            <a:off x="1026425" y="2320828"/>
            <a:ext cx="5681709" cy="267765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mult</a:t>
            </a:r>
            <a:r>
              <a:rPr lang="en-US" sz="2400" dirty="0">
                <a:latin typeface="Consolas" panose="020B0609020204030204" pitchFamily="49" charset="0"/>
              </a:rPr>
              <a:t>(3, 4)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3 + </a:t>
            </a:r>
            <a:r>
              <a:rPr lang="en-US" sz="2400" dirty="0" err="1">
                <a:latin typeface="Consolas" panose="020B0609020204030204" pitchFamily="49" charset="0"/>
              </a:rPr>
              <a:t>mult</a:t>
            </a:r>
            <a:r>
              <a:rPr lang="en-US" sz="2400" dirty="0">
                <a:latin typeface="Consolas" panose="020B0609020204030204" pitchFamily="49" charset="0"/>
              </a:rPr>
              <a:t>(3, 3)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3 + (3 + </a:t>
            </a:r>
            <a:r>
              <a:rPr lang="en-US" sz="2400" dirty="0" err="1">
                <a:latin typeface="Consolas" panose="020B0609020204030204" pitchFamily="49" charset="0"/>
              </a:rPr>
              <a:t>mult</a:t>
            </a:r>
            <a:r>
              <a:rPr lang="en-US" sz="2400" dirty="0">
                <a:latin typeface="Consolas" panose="020B0609020204030204" pitchFamily="49" charset="0"/>
              </a:rPr>
              <a:t>(3, 2))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3 + (3 + (3 + </a:t>
            </a:r>
            <a:r>
              <a:rPr lang="en-US" sz="2400" dirty="0" err="1">
                <a:latin typeface="Consolas" panose="020B0609020204030204" pitchFamily="49" charset="0"/>
              </a:rPr>
              <a:t>mult</a:t>
            </a:r>
            <a:r>
              <a:rPr lang="en-US" sz="2400" dirty="0">
                <a:latin typeface="Consolas" panose="020B0609020204030204" pitchFamily="49" charset="0"/>
              </a:rPr>
              <a:t>(3, 1)))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3 + (3 + (3 + (3 + </a:t>
            </a:r>
            <a:r>
              <a:rPr lang="en-US" sz="2400" dirty="0" err="1">
                <a:latin typeface="Consolas" panose="020B0609020204030204" pitchFamily="49" charset="0"/>
              </a:rPr>
              <a:t>mult</a:t>
            </a:r>
            <a:r>
              <a:rPr lang="en-US" sz="2400" dirty="0">
                <a:latin typeface="Consolas" panose="020B0609020204030204" pitchFamily="49" charset="0"/>
              </a:rPr>
              <a:t>(3, 0))))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3 + (3 + (3 + (3 + 0)))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20553-478D-4332-ABF5-3592D07769FE}"/>
              </a:ext>
            </a:extLst>
          </p:cNvPr>
          <p:cNvSpPr txBox="1"/>
          <p:nvPr/>
        </p:nvSpPr>
        <p:spPr>
          <a:xfrm>
            <a:off x="7512114" y="2318654"/>
            <a:ext cx="3559946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tail_mult</a:t>
            </a:r>
            <a:r>
              <a:rPr lang="en-US" sz="2400" dirty="0">
                <a:latin typeface="Consolas" panose="020B0609020204030204" pitchFamily="49" charset="0"/>
              </a:rPr>
              <a:t>(3, 4, 0)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tail_mult</a:t>
            </a:r>
            <a:r>
              <a:rPr lang="en-US" sz="2400" dirty="0">
                <a:latin typeface="Consolas" panose="020B0609020204030204" pitchFamily="49" charset="0"/>
              </a:rPr>
              <a:t>(3, 3, 3) 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tail_mult</a:t>
            </a:r>
            <a:r>
              <a:rPr lang="en-US" sz="2400" dirty="0">
                <a:latin typeface="Consolas" panose="020B0609020204030204" pitchFamily="49" charset="0"/>
              </a:rPr>
              <a:t>(3, 2, 6) 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tail_mult</a:t>
            </a:r>
            <a:r>
              <a:rPr lang="en-US" sz="2400" dirty="0">
                <a:latin typeface="Consolas" panose="020B0609020204030204" pitchFamily="49" charset="0"/>
              </a:rPr>
              <a:t>(3, 1, 9) 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tail_mult</a:t>
            </a:r>
            <a:r>
              <a:rPr lang="en-US" sz="2400" dirty="0">
                <a:latin typeface="Consolas" panose="020B0609020204030204" pitchFamily="49" charset="0"/>
              </a:rPr>
              <a:t>(3, 0, 12)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B2FAC-E694-4155-BB63-FC8ECED29BEB}"/>
              </a:ext>
            </a:extLst>
          </p:cNvPr>
          <p:cNvSpPr txBox="1"/>
          <p:nvPr/>
        </p:nvSpPr>
        <p:spPr>
          <a:xfrm>
            <a:off x="852254" y="5232575"/>
            <a:ext cx="5575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Every recursive call must complete before we even begin adding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8A6F2-F08E-4DC2-BBF4-9CD26C92A4BE}"/>
              </a:ext>
            </a:extLst>
          </p:cNvPr>
          <p:cNvSpPr txBox="1"/>
          <p:nvPr/>
        </p:nvSpPr>
        <p:spPr>
          <a:xfrm>
            <a:off x="7226424" y="4863243"/>
            <a:ext cx="4208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Here, total is updated each call. This version looks a lot more like iteration. </a:t>
            </a:r>
            <a:r>
              <a:rPr lang="en-US" sz="2400" b="1" i="1" dirty="0"/>
              <a:t>Optimizable!</a:t>
            </a:r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5872E-03D1-45C1-BEDE-D3BD3B8C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69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C85732-2859-4280-969C-2E85998A0D7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Tail Recursion</a:t>
            </a:r>
            <a:endParaRPr lang="en-US" sz="4000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1C7541-A35B-4C32-BE0F-48E6F1A487A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4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51A787-B1BF-4F51-96BD-4AFAA2CABFE0}"/>
              </a:ext>
            </a:extLst>
          </p:cNvPr>
          <p:cNvSpPr txBox="1"/>
          <p:nvPr/>
        </p:nvSpPr>
        <p:spPr>
          <a:xfrm>
            <a:off x="1723746" y="1656099"/>
            <a:ext cx="87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Things that are generally foreign to imperative programming: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4D3CB-7D3C-4355-91BB-8C559EBC15AA}"/>
              </a:ext>
            </a:extLst>
          </p:cNvPr>
          <p:cNvSpPr txBox="1"/>
          <p:nvPr/>
        </p:nvSpPr>
        <p:spPr>
          <a:xfrm>
            <a:off x="982461" y="2405168"/>
            <a:ext cx="102270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First class functions and higher order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Functions that return functions or accept them as arguments (mathematical)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In calculus, differential operator. Derivative of function is a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“First class” describes programming language entities that have no restriction on their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I.e., first class functions can appear anywhere in the program that other first class entities (such as numbers) can.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Functions as arguments, return values, etc.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40CC39-84A7-4E27-A971-7D188D7CB3B1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Functional-Specific Concepts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214519-8D1B-4414-8303-911A7DBD550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64DFD-D9E2-4411-A787-62F7D80C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0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DACC42-7DFF-4EC8-8C0F-2D5975FF967F}"/>
              </a:ext>
            </a:extLst>
          </p:cNvPr>
          <p:cNvSpPr txBox="1"/>
          <p:nvPr/>
        </p:nvSpPr>
        <p:spPr>
          <a:xfrm>
            <a:off x="1775702" y="1658956"/>
            <a:ext cx="91617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Recursion can cause memory use to explode: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Operating on a list with 1000 items requires 1000 recursive calls.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Stack size explodes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Tail recursion mitigates this as we saw, but using tail recursion can often require inelegant code gymnastics.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F2956-E212-4E8A-A917-1E724ABD3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914920"/>
            <a:ext cx="10515600" cy="21736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CD7F9-1B11-4D91-A553-016B4196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70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A4D668-035A-42D9-99E0-0120D786CF8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Recursion: </a:t>
            </a:r>
            <a:r>
              <a:rPr lang="en-US" sz="4000" dirty="0">
                <a:latin typeface="+mn-lt"/>
              </a:rPr>
              <a:t>Downsides?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B1513-7B0B-4AA3-BE25-8467CC4070B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956C20-865A-419B-8C43-F65348057956}"/>
              </a:ext>
            </a:extLst>
          </p:cNvPr>
          <p:cNvSpPr/>
          <p:nvPr/>
        </p:nvSpPr>
        <p:spPr>
          <a:xfrm>
            <a:off x="8360231" y="3879494"/>
            <a:ext cx="1968135" cy="57929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425B56-E49C-4A02-AC91-64C1B657A7E3}"/>
              </a:ext>
            </a:extLst>
          </p:cNvPr>
          <p:cNvSpPr/>
          <p:nvPr/>
        </p:nvSpPr>
        <p:spPr>
          <a:xfrm>
            <a:off x="6087291" y="5151142"/>
            <a:ext cx="1968135" cy="57929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5872E-03D1-45C1-BEDE-D3BD3B8C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71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C85732-2859-4280-969C-2E85998A0D7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Tail Recursion: </a:t>
            </a:r>
            <a:r>
              <a:rPr lang="en-US" sz="4000" dirty="0">
                <a:latin typeface="+mn-lt"/>
              </a:rPr>
              <a:t>Optimizable?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1C7541-A35B-4C32-BE0F-48E6F1A487A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3664CFD-D2B4-40ED-AB75-C47D8A686ECE}"/>
              </a:ext>
            </a:extLst>
          </p:cNvPr>
          <p:cNvSpPr txBox="1"/>
          <p:nvPr/>
        </p:nvSpPr>
        <p:spPr>
          <a:xfrm>
            <a:off x="2076994" y="2090172"/>
            <a:ext cx="84560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Elixir: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Tail recursion does not compile into recursive machine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Rather, the compiler recognizes tail recursive source code and compiles it into </a:t>
            </a:r>
            <a:r>
              <a:rPr lang="en-US" sz="2400" b="1" i="1" dirty="0"/>
              <a:t>iterative</a:t>
            </a:r>
            <a:r>
              <a:rPr lang="en-US" sz="2400" dirty="0"/>
              <a:t> machine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stack explosion, not function call overhead.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Beware:</a:t>
            </a:r>
            <a:r>
              <a:rPr lang="en-US" sz="2400" dirty="0"/>
              <a:t> Recursion with overlapping subproblems will </a:t>
            </a:r>
            <a:r>
              <a:rPr lang="en-US" sz="2400" b="1" i="1" dirty="0"/>
              <a:t>NOT</a:t>
            </a:r>
            <a:r>
              <a:rPr lang="en-US" sz="2400" dirty="0"/>
              <a:t> be optimized by the compiler. That’s on you.</a:t>
            </a:r>
          </a:p>
        </p:txBody>
      </p:sp>
    </p:spTree>
    <p:extLst>
      <p:ext uri="{BB962C8B-B14F-4D97-AF65-F5344CB8AC3E}">
        <p14:creationId xmlns:p14="http://schemas.microsoft.com/office/powerpoint/2010/main" val="139718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E7D278-A868-4A92-B455-282D3874F407}"/>
              </a:ext>
            </a:extLst>
          </p:cNvPr>
          <p:cNvSpPr/>
          <p:nvPr/>
        </p:nvSpPr>
        <p:spPr>
          <a:xfrm>
            <a:off x="1838185" y="2497447"/>
            <a:ext cx="8515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defmodule</a:t>
            </a:r>
            <a:r>
              <a:rPr lang="en-CA" sz="3600" dirty="0">
                <a:solidFill>
                  <a:srgbClr val="7F888F"/>
                </a:solidFill>
                <a:latin typeface="Consolas" panose="020B0609020204030204" pitchFamily="49" charset="0"/>
              </a:rPr>
              <a:t> </a:t>
            </a:r>
            <a:r>
              <a:rPr lang="en-CA" sz="3600" dirty="0">
                <a:solidFill>
                  <a:srgbClr val="008080"/>
                </a:solidFill>
                <a:latin typeface="Consolas" panose="020B0609020204030204" pitchFamily="49" charset="0"/>
              </a:rPr>
              <a:t>Length</a:t>
            </a:r>
            <a:r>
              <a:rPr lang="en-CA" sz="3600" dirty="0">
                <a:solidFill>
                  <a:srgbClr val="7F888F"/>
                </a:solidFill>
                <a:latin typeface="Consolas" panose="020B0609020204030204" pitchFamily="49" charset="0"/>
              </a:rPr>
              <a:t> </a:t>
            </a:r>
            <a:r>
              <a:rPr lang="en-CA" sz="3600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CA" sz="3600" dirty="0">
                <a:solidFill>
                  <a:srgbClr val="7F888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CA" sz="3600" dirty="0">
                <a:solidFill>
                  <a:srgbClr val="000000"/>
                </a:solidFill>
                <a:latin typeface="Consolas" panose="020B0609020204030204" pitchFamily="49" charset="0"/>
              </a:rPr>
              <a:t>  def</a:t>
            </a:r>
            <a:r>
              <a:rPr lang="en-CA" sz="3600" dirty="0">
                <a:solidFill>
                  <a:srgbClr val="7F888F"/>
                </a:solidFill>
                <a:latin typeface="Consolas" panose="020B0609020204030204" pitchFamily="49" charset="0"/>
              </a:rPr>
              <a:t> of([]), </a:t>
            </a:r>
            <a:r>
              <a:rPr lang="en-CA" sz="3600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CA" sz="3600" dirty="0">
                <a:solidFill>
                  <a:srgbClr val="7F888F"/>
                </a:solidFill>
                <a:latin typeface="Consolas" panose="020B0609020204030204" pitchFamily="49" charset="0"/>
              </a:rPr>
              <a:t>: </a:t>
            </a:r>
            <a:r>
              <a:rPr lang="en-CA" sz="3600" dirty="0">
                <a:solidFill>
                  <a:srgbClr val="009999"/>
                </a:solidFill>
                <a:latin typeface="Consolas" panose="020B0609020204030204" pitchFamily="49" charset="0"/>
              </a:rPr>
              <a:t>0</a:t>
            </a:r>
            <a:r>
              <a:rPr lang="en-CA" sz="3600" dirty="0">
                <a:solidFill>
                  <a:srgbClr val="7F888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CA" sz="3600" dirty="0">
                <a:solidFill>
                  <a:srgbClr val="000000"/>
                </a:solidFill>
                <a:latin typeface="Consolas" panose="020B0609020204030204" pitchFamily="49" charset="0"/>
              </a:rPr>
              <a:t>  def</a:t>
            </a:r>
            <a:r>
              <a:rPr lang="en-CA" sz="3600" dirty="0">
                <a:solidFill>
                  <a:srgbClr val="7F888F"/>
                </a:solidFill>
                <a:latin typeface="Consolas" panose="020B0609020204030204" pitchFamily="49" charset="0"/>
              </a:rPr>
              <a:t> of([_ </a:t>
            </a:r>
            <a:r>
              <a:rPr lang="en-CA" sz="3600" dirty="0">
                <a:solidFill>
                  <a:srgbClr val="000000"/>
                </a:solidFill>
                <a:latin typeface="Consolas" panose="020B0609020204030204" pitchFamily="49" charset="0"/>
              </a:rPr>
              <a:t>|</a:t>
            </a:r>
            <a:r>
              <a:rPr lang="en-CA" sz="3600" dirty="0">
                <a:solidFill>
                  <a:srgbClr val="7F888F"/>
                </a:solidFill>
                <a:latin typeface="Consolas" panose="020B0609020204030204" pitchFamily="49" charset="0"/>
              </a:rPr>
              <a:t> t]), </a:t>
            </a:r>
            <a:r>
              <a:rPr lang="en-CA" sz="3600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CA" sz="3600" dirty="0">
                <a:solidFill>
                  <a:srgbClr val="7F888F"/>
                </a:solidFill>
                <a:latin typeface="Consolas" panose="020B0609020204030204" pitchFamily="49" charset="0"/>
              </a:rPr>
              <a:t>: </a:t>
            </a:r>
            <a:r>
              <a:rPr lang="en-CA" sz="3600" dirty="0">
                <a:solidFill>
                  <a:srgbClr val="009999"/>
                </a:solidFill>
                <a:latin typeface="Consolas" panose="020B0609020204030204" pitchFamily="49" charset="0"/>
              </a:rPr>
              <a:t>1</a:t>
            </a:r>
            <a:r>
              <a:rPr lang="en-CA" sz="3600" dirty="0">
                <a:solidFill>
                  <a:srgbClr val="7F888F"/>
                </a:solidFill>
                <a:latin typeface="Consolas" panose="020B0609020204030204" pitchFamily="49" charset="0"/>
              </a:rPr>
              <a:t> </a:t>
            </a:r>
            <a:r>
              <a:rPr lang="en-CA" sz="3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CA" sz="3600" dirty="0">
                <a:solidFill>
                  <a:srgbClr val="7F888F"/>
                </a:solidFill>
                <a:latin typeface="Consolas" panose="020B0609020204030204" pitchFamily="49" charset="0"/>
              </a:rPr>
              <a:t> of(t) </a:t>
            </a:r>
          </a:p>
          <a:p>
            <a:r>
              <a:rPr lang="en-CA" sz="36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7C279-E1A6-4A43-9CF7-ECC55116CD74}"/>
              </a:ext>
            </a:extLst>
          </p:cNvPr>
          <p:cNvSpPr txBox="1"/>
          <p:nvPr/>
        </p:nvSpPr>
        <p:spPr>
          <a:xfrm>
            <a:off x="2291918" y="5446133"/>
            <a:ext cx="7608163" cy="52322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When there’s one value left in the list, t will be [ 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501D9-AFD3-4B86-95C9-E5C419AA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72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6D3D06-931B-46A0-A6D0-3BC396E4A11D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Repetition in Elixir</a:t>
            </a:r>
            <a:endParaRPr lang="en-US" sz="4000" dirty="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815849-DCC4-4D58-A850-B25E1F4753B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074F9C-D74E-49C6-A2C1-A3AE4D8A6E24}"/>
              </a:ext>
            </a:extLst>
          </p:cNvPr>
          <p:cNvSpPr txBox="1"/>
          <p:nvPr/>
        </p:nvSpPr>
        <p:spPr>
          <a:xfrm>
            <a:off x="2146663" y="1633047"/>
            <a:ext cx="7898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Who needs looping anyway?</a:t>
            </a:r>
          </a:p>
        </p:txBody>
      </p:sp>
    </p:spTree>
    <p:extLst>
      <p:ext uri="{BB962C8B-B14F-4D97-AF65-F5344CB8AC3E}">
        <p14:creationId xmlns:p14="http://schemas.microsoft.com/office/powerpoint/2010/main" val="134339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A53DD0-66A5-4EDC-AA55-27BAF4B51517}"/>
              </a:ext>
            </a:extLst>
          </p:cNvPr>
          <p:cNvSpPr txBox="1"/>
          <p:nvPr/>
        </p:nvSpPr>
        <p:spPr>
          <a:xfrm>
            <a:off x="560108" y="530017"/>
            <a:ext cx="1107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Argument pattern matching makes recursion straightforward: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3F793-DF4F-48F5-A54F-55008E3C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79" y="1661783"/>
            <a:ext cx="7573202" cy="4426027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96727B9C-4E96-43BF-95B5-81984CB0D3BB}"/>
              </a:ext>
            </a:extLst>
          </p:cNvPr>
          <p:cNvSpPr/>
          <p:nvPr/>
        </p:nvSpPr>
        <p:spPr>
          <a:xfrm>
            <a:off x="3975067" y="3612064"/>
            <a:ext cx="275207" cy="455455"/>
          </a:xfrm>
          <a:prstGeom prst="rightBrace">
            <a:avLst>
              <a:gd name="adj1" fmla="val 36944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C0A65-6256-4FF7-9CCC-79F2C758D2DB}"/>
              </a:ext>
            </a:extLst>
          </p:cNvPr>
          <p:cNvSpPr txBox="1"/>
          <p:nvPr/>
        </p:nvSpPr>
        <p:spPr>
          <a:xfrm>
            <a:off x="4461650" y="3604651"/>
            <a:ext cx="185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Base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2A4AC-46F4-4BA1-83AE-A479163EF173}"/>
              </a:ext>
            </a:extLst>
          </p:cNvPr>
          <p:cNvSpPr txBox="1"/>
          <p:nvPr/>
        </p:nvSpPr>
        <p:spPr>
          <a:xfrm>
            <a:off x="5099945" y="4897631"/>
            <a:ext cx="1567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Recursive case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D9DEB-3F84-4CC0-A926-E27B24AE9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6489"/>
          <a:stretch/>
        </p:blipFill>
        <p:spPr>
          <a:xfrm>
            <a:off x="6673461" y="1502665"/>
            <a:ext cx="5503434" cy="28479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C9FC3-ADA4-454E-8A07-83F6759E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73</a:t>
            </a:fld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36B5B5B-CFA5-460F-BDB6-A299E5336A26}"/>
              </a:ext>
            </a:extLst>
          </p:cNvPr>
          <p:cNvSpPr/>
          <p:nvPr/>
        </p:nvSpPr>
        <p:spPr>
          <a:xfrm rot="16200000">
            <a:off x="4860866" y="3254497"/>
            <a:ext cx="305641" cy="2632183"/>
          </a:xfrm>
          <a:prstGeom prst="leftBrace">
            <a:avLst>
              <a:gd name="adj1" fmla="val 51349"/>
              <a:gd name="adj2" fmla="val 74384"/>
            </a:avLst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C3BF39-95ED-4957-9C26-6B4E2A7A2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3296" b="29301"/>
          <a:stretch/>
        </p:blipFill>
        <p:spPr>
          <a:xfrm>
            <a:off x="7376141" y="3874797"/>
            <a:ext cx="4815859" cy="29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EF3F89-CE18-444A-97CD-D3AF82251D2F}"/>
              </a:ext>
            </a:extLst>
          </p:cNvPr>
          <p:cNvSpPr/>
          <p:nvPr/>
        </p:nvSpPr>
        <p:spPr>
          <a:xfrm>
            <a:off x="624394" y="1637360"/>
            <a:ext cx="731224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defmodule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UserMath</a:t>
            </a:r>
            <a:r>
              <a:rPr lang="en-US" sz="2000" dirty="0">
                <a:latin typeface="Consolas" panose="020B0609020204030204" pitchFamily="49" charset="0"/>
              </a:rPr>
              <a:t> do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def fib(n) when not </a:t>
            </a:r>
            <a:r>
              <a:rPr lang="en-US" sz="2000" dirty="0" err="1">
                <a:latin typeface="Consolas" panose="020B0609020204030204" pitchFamily="49" charset="0"/>
              </a:rPr>
              <a:t>is_integer</a:t>
            </a:r>
            <a:r>
              <a:rPr lang="en-US" sz="2000" dirty="0">
                <a:latin typeface="Consolas" panose="020B0609020204030204" pitchFamily="49" charset="0"/>
              </a:rPr>
              <a:t>(n) or n &lt; 0 do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:error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end 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def fib(0), do: 0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def fib(1), do: 1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def fib(n), do: fib(n-2) + fib(n-1)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def </a:t>
            </a:r>
            <a:r>
              <a:rPr lang="en-US" sz="2000" dirty="0" err="1">
                <a:latin typeface="Consolas" panose="020B0609020204030204" pitchFamily="49" charset="0"/>
              </a:rPr>
              <a:t>fac</a:t>
            </a:r>
            <a:r>
              <a:rPr lang="en-US" sz="2000" dirty="0">
                <a:latin typeface="Consolas" panose="020B0609020204030204" pitchFamily="49" charset="0"/>
              </a:rPr>
              <a:t>(n) when not </a:t>
            </a:r>
            <a:r>
              <a:rPr lang="en-US" sz="2000" dirty="0" err="1">
                <a:latin typeface="Consolas" panose="020B0609020204030204" pitchFamily="49" charset="0"/>
              </a:rPr>
              <a:t>is_integer</a:t>
            </a:r>
            <a:r>
              <a:rPr lang="en-US" sz="2000" dirty="0">
                <a:latin typeface="Consolas" panose="020B0609020204030204" pitchFamily="49" charset="0"/>
              </a:rPr>
              <a:t>(n) or n &lt; 0 do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:error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end 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def </a:t>
            </a:r>
            <a:r>
              <a:rPr lang="en-US" sz="2000" dirty="0" err="1">
                <a:latin typeface="Consolas" panose="020B0609020204030204" pitchFamily="49" charset="0"/>
              </a:rPr>
              <a:t>fac</a:t>
            </a:r>
            <a:r>
              <a:rPr lang="en-US" sz="2000" dirty="0">
                <a:latin typeface="Consolas" panose="020B0609020204030204" pitchFamily="49" charset="0"/>
              </a:rPr>
              <a:t>(0), do: 1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def </a:t>
            </a:r>
            <a:r>
              <a:rPr lang="en-US" sz="2000" dirty="0" err="1">
                <a:latin typeface="Consolas" panose="020B0609020204030204" pitchFamily="49" charset="0"/>
              </a:rPr>
              <a:t>fac</a:t>
            </a:r>
            <a:r>
              <a:rPr lang="en-US" sz="2000" dirty="0">
                <a:latin typeface="Consolas" panose="020B0609020204030204" pitchFamily="49" charset="0"/>
              </a:rPr>
              <a:t>(n), do: n*</a:t>
            </a:r>
            <a:r>
              <a:rPr lang="en-US" sz="2000" dirty="0" err="1">
                <a:latin typeface="Consolas" panose="020B0609020204030204" pitchFamily="49" charset="0"/>
              </a:rPr>
              <a:t>fac</a:t>
            </a:r>
            <a:r>
              <a:rPr lang="en-US" sz="2000" dirty="0">
                <a:latin typeface="Consolas" panose="020B0609020204030204" pitchFamily="49" charset="0"/>
              </a:rPr>
              <a:t>(n-1)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3CEE7A-3D41-43E9-8E28-E832528AC4D1}"/>
              </a:ext>
            </a:extLst>
          </p:cNvPr>
          <p:cNvSpPr/>
          <p:nvPr/>
        </p:nvSpPr>
        <p:spPr>
          <a:xfrm>
            <a:off x="701327" y="2095131"/>
            <a:ext cx="6986726" cy="97654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F9711B-DFBA-442E-8386-B77ADE7491AC}"/>
              </a:ext>
            </a:extLst>
          </p:cNvPr>
          <p:cNvSpPr/>
          <p:nvPr/>
        </p:nvSpPr>
        <p:spPr>
          <a:xfrm>
            <a:off x="701327" y="4094667"/>
            <a:ext cx="6986726" cy="97654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FDADDE-82DF-4CFF-9C2B-5DE257C1CCC8}"/>
              </a:ext>
            </a:extLst>
          </p:cNvPr>
          <p:cNvCxnSpPr/>
          <p:nvPr/>
        </p:nvCxnSpPr>
        <p:spPr>
          <a:xfrm>
            <a:off x="2494623" y="2476869"/>
            <a:ext cx="44122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E69A97-1258-4929-9586-463C4F705033}"/>
              </a:ext>
            </a:extLst>
          </p:cNvPr>
          <p:cNvCxnSpPr/>
          <p:nvPr/>
        </p:nvCxnSpPr>
        <p:spPr>
          <a:xfrm>
            <a:off x="2494623" y="4476407"/>
            <a:ext cx="44122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8AA710-04C4-4E46-9345-B2923CC95543}"/>
              </a:ext>
            </a:extLst>
          </p:cNvPr>
          <p:cNvSpPr txBox="1"/>
          <p:nvPr/>
        </p:nvSpPr>
        <p:spPr>
          <a:xfrm>
            <a:off x="7503843" y="2476869"/>
            <a:ext cx="4132564" cy="304698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Use guards!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and</a:t>
            </a:r>
            <a:r>
              <a:rPr lang="en-US" sz="2400" dirty="0"/>
              <a:t>, </a:t>
            </a:r>
            <a:r>
              <a:rPr lang="en-US" sz="2400" b="1" dirty="0">
                <a:latin typeface="Consolas" panose="020B0609020204030204" pitchFamily="49" charset="0"/>
              </a:rPr>
              <a:t>or</a:t>
            </a:r>
            <a:r>
              <a:rPr lang="en-US" sz="2400" dirty="0"/>
              <a:t>, </a:t>
            </a:r>
            <a:r>
              <a:rPr lang="en-US" sz="2400" b="1" dirty="0">
                <a:latin typeface="Consolas" panose="020B0609020204030204" pitchFamily="49" charset="0"/>
              </a:rPr>
              <a:t>not</a:t>
            </a:r>
            <a:r>
              <a:rPr lang="en-US" sz="2400" dirty="0"/>
              <a:t> are comparable to </a:t>
            </a:r>
            <a:r>
              <a:rPr lang="en-US" sz="2400" b="1" dirty="0"/>
              <a:t>&amp;&amp;</a:t>
            </a:r>
            <a:r>
              <a:rPr lang="en-US" sz="2400" dirty="0"/>
              <a:t>, </a:t>
            </a:r>
            <a:r>
              <a:rPr lang="en-US" sz="2400" b="1" dirty="0"/>
              <a:t>||</a:t>
            </a:r>
            <a:r>
              <a:rPr lang="en-US" sz="2400" dirty="0"/>
              <a:t>, </a:t>
            </a:r>
            <a:r>
              <a:rPr lang="en-US" sz="2400" b="1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and</a:t>
            </a:r>
            <a:r>
              <a:rPr lang="en-US" sz="2400" dirty="0"/>
              <a:t>, </a:t>
            </a:r>
            <a:r>
              <a:rPr lang="en-US" sz="2400" b="1" dirty="0">
                <a:latin typeface="Consolas" panose="020B0609020204030204" pitchFamily="49" charset="0"/>
              </a:rPr>
              <a:t>or</a:t>
            </a:r>
            <a:r>
              <a:rPr lang="en-US" sz="2400" dirty="0"/>
              <a:t>, </a:t>
            </a:r>
            <a:r>
              <a:rPr lang="en-US" sz="2400" b="1" dirty="0">
                <a:latin typeface="Consolas" panose="020B0609020204030204" pitchFamily="49" charset="0"/>
              </a:rPr>
              <a:t>not</a:t>
            </a:r>
            <a:r>
              <a:rPr lang="en-US" sz="2400" dirty="0"/>
              <a:t> only work with Boolean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They don’t operate based on truthiness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Guards expect them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A27FF-EC2E-4FE4-B1E6-F53EF440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74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BE21D2-9888-406B-8489-E6893B9445BB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Negative, Non-Integer?</a:t>
            </a:r>
            <a:endParaRPr lang="en-US" sz="4000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1F8640-73FE-4335-9971-6C147F58F92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00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9" grpId="0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DB197-2E4C-4573-BAE5-DC06B987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2" y="805879"/>
            <a:ext cx="6334125" cy="4695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A9B717-69F4-45B1-B8DB-01595E40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927" y="1482153"/>
            <a:ext cx="7486650" cy="33432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AAEA74-E531-40B5-8A34-85A34D14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B9AEAC-060C-4D83-AA97-8BB918773E3A}"/>
              </a:ext>
            </a:extLst>
          </p:cNvPr>
          <p:cNvSpPr txBox="1"/>
          <p:nvPr/>
        </p:nvSpPr>
        <p:spPr>
          <a:xfrm>
            <a:off x="2614568" y="1536617"/>
            <a:ext cx="6962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Consider </a:t>
            </a:r>
            <a:r>
              <a:rPr lang="en-US" sz="2400" dirty="0" err="1">
                <a:latin typeface="Consolas" panose="020B0609020204030204" pitchFamily="49" charset="0"/>
              </a:rPr>
              <a:t>UserMath.fac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4FB5B-331D-4BE1-82FB-F90129C542DD}"/>
              </a:ext>
            </a:extLst>
          </p:cNvPr>
          <p:cNvSpPr/>
          <p:nvPr/>
        </p:nvSpPr>
        <p:spPr>
          <a:xfrm>
            <a:off x="1533787" y="3942023"/>
            <a:ext cx="81414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</a:rPr>
              <a:t>defmodule UserMath do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def fac(num), do: fac(num, 1) 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def fac(1, prod), do: prod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def fac(num, prod), do: fac(num-1, num*prod)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end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547F54-EBCF-445B-AFCA-0E7F1634C2CF}"/>
              </a:ext>
            </a:extLst>
          </p:cNvPr>
          <p:cNvSpPr/>
          <p:nvPr/>
        </p:nvSpPr>
        <p:spPr>
          <a:xfrm>
            <a:off x="1533787" y="227707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</a:rPr>
              <a:t>defmodule UserMath do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 def </a:t>
            </a:r>
            <a:r>
              <a:rPr lang="en-US" sz="2400" dirty="0" err="1">
                <a:latin typeface="Consolas" panose="020B0609020204030204" pitchFamily="49" charset="0"/>
              </a:rPr>
              <a:t>fac</a:t>
            </a:r>
            <a:r>
              <a:rPr lang="en-US" sz="2400" dirty="0">
                <a:latin typeface="Consolas" panose="020B0609020204030204" pitchFamily="49" charset="0"/>
              </a:rPr>
              <a:t>(0), do: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def </a:t>
            </a:r>
            <a:r>
              <a:rPr lang="en-US" sz="2400" dirty="0" err="1">
                <a:latin typeface="Consolas" panose="020B0609020204030204" pitchFamily="49" charset="0"/>
              </a:rPr>
              <a:t>fac</a:t>
            </a:r>
            <a:r>
              <a:rPr lang="en-US" sz="2400" dirty="0">
                <a:latin typeface="Consolas" panose="020B0609020204030204" pitchFamily="49" charset="0"/>
              </a:rPr>
              <a:t>(n), do: n*</a:t>
            </a:r>
            <a:r>
              <a:rPr lang="en-US" sz="2400" dirty="0" err="1">
                <a:latin typeface="Consolas" panose="020B0609020204030204" pitchFamily="49" charset="0"/>
              </a:rPr>
              <a:t>fac</a:t>
            </a:r>
            <a:r>
              <a:rPr lang="en-US" sz="2400" dirty="0">
                <a:latin typeface="Consolas" panose="020B0609020204030204" pitchFamily="49" charset="0"/>
              </a:rPr>
              <a:t>(n-1)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3B2F4D55-708B-4A9F-8F40-CC022840C561}"/>
              </a:ext>
            </a:extLst>
          </p:cNvPr>
          <p:cNvSpPr/>
          <p:nvPr/>
        </p:nvSpPr>
        <p:spPr>
          <a:xfrm>
            <a:off x="5543485" y="3277603"/>
            <a:ext cx="1876220" cy="2246533"/>
          </a:xfrm>
          <a:prstGeom prst="arc">
            <a:avLst>
              <a:gd name="adj1" fmla="val 16200000"/>
              <a:gd name="adj2" fmla="val 2150260"/>
            </a:avLst>
          </a:prstGeom>
          <a:ln w="762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48477-A80F-47EA-B378-3DD17464C0FD}"/>
              </a:ext>
            </a:extLst>
          </p:cNvPr>
          <p:cNvSpPr txBox="1"/>
          <p:nvPr/>
        </p:nvSpPr>
        <p:spPr>
          <a:xfrm>
            <a:off x="5669519" y="5981467"/>
            <a:ext cx="4823670" cy="46166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Pass running product as argument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E4E775-62A3-451A-978B-8E036F868032}"/>
              </a:ext>
            </a:extLst>
          </p:cNvPr>
          <p:cNvCxnSpPr/>
          <p:nvPr/>
        </p:nvCxnSpPr>
        <p:spPr>
          <a:xfrm flipV="1">
            <a:off x="8412719" y="5556036"/>
            <a:ext cx="0" cy="425431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2014E5-0DBF-4344-B332-46EBD8F5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76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F630AB-47A6-4B79-9A78-F3E25D0F588B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Tail Recursion?</a:t>
            </a:r>
            <a:endParaRPr lang="en-US" sz="4000" dirty="0">
              <a:latin typeface="+mn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DE0C8F-BCA7-42D2-AFDC-20F6076F384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FDAF4D7-6BD8-43F3-92D7-A456E88C5ECA}"/>
              </a:ext>
            </a:extLst>
          </p:cNvPr>
          <p:cNvSpPr/>
          <p:nvPr/>
        </p:nvSpPr>
        <p:spPr>
          <a:xfrm>
            <a:off x="1846217" y="4362991"/>
            <a:ext cx="2386148" cy="3746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D387F-634F-4694-B676-0885A4DA6D28}"/>
              </a:ext>
            </a:extLst>
          </p:cNvPr>
          <p:cNvSpPr txBox="1"/>
          <p:nvPr/>
        </p:nvSpPr>
        <p:spPr>
          <a:xfrm>
            <a:off x="7659677" y="2369988"/>
            <a:ext cx="3979808" cy="120032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Wrapper function so user can invoke without initializing the running product</a:t>
            </a:r>
          </a:p>
        </p:txBody>
      </p:sp>
    </p:spTree>
    <p:extLst>
      <p:ext uri="{BB962C8B-B14F-4D97-AF65-F5344CB8AC3E}">
        <p14:creationId xmlns:p14="http://schemas.microsoft.com/office/powerpoint/2010/main" val="83160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2" grpId="0" animBg="1"/>
      <p:bldP spid="3" grpId="0" animBg="1"/>
      <p:bldP spid="4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11C672-5405-48CD-A635-D01847D50665}"/>
              </a:ext>
            </a:extLst>
          </p:cNvPr>
          <p:cNvSpPr/>
          <p:nvPr/>
        </p:nvSpPr>
        <p:spPr>
          <a:xfrm>
            <a:off x="1347464" y="2955216"/>
            <a:ext cx="979079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defmodule</a:t>
            </a:r>
            <a:r>
              <a:rPr lang="en-US" sz="2800" dirty="0">
                <a:latin typeface="Consolas" panose="020B0609020204030204" pitchFamily="49" charset="0"/>
              </a:rPr>
              <a:t> Greeter do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  </a:t>
            </a:r>
            <a:r>
              <a:rPr lang="en-US" sz="2800" dirty="0" err="1">
                <a:latin typeface="Consolas" panose="020B0609020204030204" pitchFamily="49" charset="0"/>
              </a:rPr>
              <a:t>defp</a:t>
            </a:r>
            <a:r>
              <a:rPr lang="en-US" sz="2800" dirty="0">
                <a:latin typeface="Consolas" panose="020B0609020204030204" pitchFamily="49" charset="0"/>
              </a:rPr>
              <a:t> hello(), do: "Hello "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  def greet(name \\ "Bill"), do: hello() &lt;&gt; name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EF31C-76C5-4C6B-98C0-B9163B40543A}"/>
              </a:ext>
            </a:extLst>
          </p:cNvPr>
          <p:cNvSpPr/>
          <p:nvPr/>
        </p:nvSpPr>
        <p:spPr>
          <a:xfrm>
            <a:off x="1690733" y="3515898"/>
            <a:ext cx="1083076" cy="624258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0F59-165A-4EAB-BCAB-10AEAA3562AB}"/>
              </a:ext>
            </a:extLst>
          </p:cNvPr>
          <p:cNvSpPr txBox="1"/>
          <p:nvPr/>
        </p:nvSpPr>
        <p:spPr>
          <a:xfrm>
            <a:off x="1690733" y="1989062"/>
            <a:ext cx="5637322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Private function:</a:t>
            </a:r>
          </a:p>
          <a:p>
            <a:r>
              <a:rPr lang="en-US" sz="2400" dirty="0"/>
              <a:t>Can only be invoked inside Greeter module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8F5018-59B3-4941-814D-473FDB46FF96}"/>
              </a:ext>
            </a:extLst>
          </p:cNvPr>
          <p:cNvSpPr/>
          <p:nvPr/>
        </p:nvSpPr>
        <p:spPr>
          <a:xfrm>
            <a:off x="3426318" y="4116767"/>
            <a:ext cx="3475606" cy="624258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BF068-8885-4063-AF98-D52F6795F156}"/>
              </a:ext>
            </a:extLst>
          </p:cNvPr>
          <p:cNvSpPr txBox="1"/>
          <p:nvPr/>
        </p:nvSpPr>
        <p:spPr>
          <a:xfrm>
            <a:off x="3426317" y="5044754"/>
            <a:ext cx="613890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Default argument:</a:t>
            </a:r>
          </a:p>
          <a:p>
            <a:r>
              <a:rPr lang="en-US" sz="2400" dirty="0"/>
              <a:t>If no argument is provided, name will be “Bill”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D8C77A-55D8-4D71-B992-4FF13820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77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568956-9709-46B3-AE4A-F67D3DC4EBB8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Private Functions, Default Arguments</a:t>
            </a:r>
            <a:endParaRPr lang="en-US" sz="4000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A96FA1-DB3B-40A2-827F-1B867AF7973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45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build="p" animBg="1"/>
      <p:bldP spid="6" grpId="0" animBg="1"/>
      <p:bldP spid="7" grpId="0" build="p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F689B2-557C-4F42-B51A-D0AAA122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2" y="739296"/>
            <a:ext cx="6124575" cy="3781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5ABAD0-D8F9-43C5-A455-DD6EA339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205" y="2272266"/>
            <a:ext cx="7229475" cy="3343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07EDB-0D48-4B93-B02C-05E0094FD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D8C77A-55D8-4D71-B992-4FF13820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79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568956-9709-46B3-AE4A-F67D3DC4EBB8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Private Functions, Default Arguments</a:t>
            </a:r>
            <a:endParaRPr lang="en-US" sz="4000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A96FA1-DB3B-40A2-827F-1B867AF7973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60F4CF5-EBD3-472A-934A-20ACE6AD01C8}"/>
              </a:ext>
            </a:extLst>
          </p:cNvPr>
          <p:cNvSpPr/>
          <p:nvPr/>
        </p:nvSpPr>
        <p:spPr>
          <a:xfrm>
            <a:off x="1489166" y="2156766"/>
            <a:ext cx="94400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defmodule UserMath do</a:t>
            </a:r>
          </a:p>
          <a:p>
            <a:r>
              <a:rPr lang="pt-BR" sz="2800" dirty="0">
                <a:latin typeface="Consolas" panose="020B0609020204030204" pitchFamily="49" charset="0"/>
              </a:rPr>
              <a:t>  def fac(num), do: fac(num, 1) </a:t>
            </a:r>
          </a:p>
          <a:p>
            <a:r>
              <a:rPr lang="pt-BR" sz="2800" dirty="0">
                <a:latin typeface="Consolas" panose="020B0609020204030204" pitchFamily="49" charset="0"/>
              </a:rPr>
              <a:t>  </a:t>
            </a:r>
            <a:r>
              <a:rPr lang="pt-BR" sz="2800" b="1" dirty="0">
                <a:latin typeface="Consolas" panose="020B0609020204030204" pitchFamily="49" charset="0"/>
              </a:rPr>
              <a:t>defp</a:t>
            </a:r>
            <a:r>
              <a:rPr lang="pt-BR" sz="2800" dirty="0">
                <a:latin typeface="Consolas" panose="020B0609020204030204" pitchFamily="49" charset="0"/>
              </a:rPr>
              <a:t> fac(1, prod), do: prod</a:t>
            </a:r>
          </a:p>
          <a:p>
            <a:r>
              <a:rPr lang="pt-BR" sz="2800" dirty="0">
                <a:latin typeface="Consolas" panose="020B0609020204030204" pitchFamily="49" charset="0"/>
              </a:rPr>
              <a:t>  </a:t>
            </a:r>
            <a:r>
              <a:rPr lang="pt-BR" sz="2800" b="1" dirty="0">
                <a:latin typeface="Consolas" panose="020B0609020204030204" pitchFamily="49" charset="0"/>
              </a:rPr>
              <a:t>defp</a:t>
            </a:r>
            <a:r>
              <a:rPr lang="pt-BR" sz="2800" dirty="0">
                <a:latin typeface="Consolas" panose="020B0609020204030204" pitchFamily="49" charset="0"/>
              </a:rPr>
              <a:t> fac(num, prod), do: fac(num-1, num*prod)</a:t>
            </a:r>
          </a:p>
          <a:p>
            <a:r>
              <a:rPr lang="pt-BR" sz="2800" dirty="0">
                <a:latin typeface="Consolas" panose="020B0609020204030204" pitchFamily="49" charset="0"/>
              </a:rPr>
              <a:t>end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298AD3-BB6E-49C6-B13D-D5737191E374}"/>
              </a:ext>
            </a:extLst>
          </p:cNvPr>
          <p:cNvSpPr txBox="1"/>
          <p:nvPr/>
        </p:nvSpPr>
        <p:spPr>
          <a:xfrm>
            <a:off x="2865114" y="4687445"/>
            <a:ext cx="6940732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Hide the tail helper functions from the outside world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700C70-44B9-4143-9777-F79298BF657B}"/>
              </a:ext>
            </a:extLst>
          </p:cNvPr>
          <p:cNvSpPr/>
          <p:nvPr/>
        </p:nvSpPr>
        <p:spPr>
          <a:xfrm>
            <a:off x="1846217" y="3048001"/>
            <a:ext cx="1018897" cy="90257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3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A9C73C-84C1-4668-A57A-7204836EA074}"/>
              </a:ext>
            </a:extLst>
          </p:cNvPr>
          <p:cNvSpPr txBox="1"/>
          <p:nvPr/>
        </p:nvSpPr>
        <p:spPr>
          <a:xfrm>
            <a:off x="1048624" y="2046914"/>
            <a:ext cx="977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Machine code is </a:t>
            </a:r>
            <a:r>
              <a:rPr lang="en-US" sz="2400" b="1" i="1" dirty="0"/>
              <a:t>imperative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EDB9E-562F-4BD2-AC36-3993955B83C4}"/>
              </a:ext>
            </a:extLst>
          </p:cNvPr>
          <p:cNvSpPr txBox="1"/>
          <p:nvPr/>
        </p:nvSpPr>
        <p:spPr>
          <a:xfrm>
            <a:off x="2021747" y="2824722"/>
            <a:ext cx="7826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Functional programs compile into machine code, just like imperative ones.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2255C-835C-4856-A3E9-97D012447D00}"/>
              </a:ext>
            </a:extLst>
          </p:cNvPr>
          <p:cNvSpPr txBox="1"/>
          <p:nvPr/>
        </p:nvSpPr>
        <p:spPr>
          <a:xfrm>
            <a:off x="1388378" y="3971862"/>
            <a:ext cx="9093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distinction is in what the programmer is required to think about, and what the language hides behind the scenes.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BDBC7-9C93-4029-BFD9-0BD4920B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F43B91-B15D-4661-A079-7A736FF2C637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Always Remember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9EE64D-66F3-43E3-B280-BDF8871393C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7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66764C-A0F7-4762-9B5F-BC63B527E077}"/>
              </a:ext>
            </a:extLst>
          </p:cNvPr>
          <p:cNvSpPr txBox="1"/>
          <p:nvPr/>
        </p:nvSpPr>
        <p:spPr>
          <a:xfrm>
            <a:off x="2165758" y="1655588"/>
            <a:ext cx="816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don’t have an imperative-style return statement in Elixir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evaluation of the final expression is returned.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7B320-176F-4CB0-B623-EEB9CAF0F66B}"/>
              </a:ext>
            </a:extLst>
          </p:cNvPr>
          <p:cNvSpPr/>
          <p:nvPr/>
        </p:nvSpPr>
        <p:spPr>
          <a:xfrm>
            <a:off x="2892370" y="2925128"/>
            <a:ext cx="33382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defmodule</a:t>
            </a:r>
            <a:r>
              <a:rPr lang="en-US" sz="2400" dirty="0">
                <a:latin typeface="Consolas" panose="020B0609020204030204" pitchFamily="49" charset="0"/>
              </a:rPr>
              <a:t> Silly do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def print() do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"Hello"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","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" "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"World!"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end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D2F9291-73B6-4A6E-8EB9-F0014076BD49}"/>
              </a:ext>
            </a:extLst>
          </p:cNvPr>
          <p:cNvSpPr/>
          <p:nvPr/>
        </p:nvSpPr>
        <p:spPr>
          <a:xfrm rot="10800000">
            <a:off x="3189141" y="3737897"/>
            <a:ext cx="427839" cy="1438388"/>
          </a:xfrm>
          <a:prstGeom prst="rightBrace">
            <a:avLst>
              <a:gd name="adj1" fmla="val 32759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146C8-5F9D-46EF-8273-3B6052371C2A}"/>
              </a:ext>
            </a:extLst>
          </p:cNvPr>
          <p:cNvSpPr txBox="1"/>
          <p:nvPr/>
        </p:nvSpPr>
        <p:spPr>
          <a:xfrm>
            <a:off x="918065" y="4005968"/>
            <a:ext cx="1904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1"/>
                </a:solidFill>
              </a:rPr>
              <a:t>Four expressions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ABAB2-43E0-47F8-8650-CB1E27D79B11}"/>
              </a:ext>
            </a:extLst>
          </p:cNvPr>
          <p:cNvSpPr txBox="1"/>
          <p:nvPr/>
        </p:nvSpPr>
        <p:spPr>
          <a:xfrm>
            <a:off x="6379013" y="3579466"/>
            <a:ext cx="3992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nsolas" panose="020B0609020204030204" pitchFamily="49" charset="0"/>
              </a:rPr>
              <a:t>IO.puts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Silly.print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151321-EA38-492E-9BCC-A3F99D440078}"/>
              </a:ext>
            </a:extLst>
          </p:cNvPr>
          <p:cNvCxnSpPr/>
          <p:nvPr/>
        </p:nvCxnSpPr>
        <p:spPr>
          <a:xfrm>
            <a:off x="8296418" y="4102686"/>
            <a:ext cx="0" cy="63756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6E42B4-D6FC-4634-8504-D45DC7EB93F0}"/>
              </a:ext>
            </a:extLst>
          </p:cNvPr>
          <p:cNvSpPr txBox="1"/>
          <p:nvPr/>
        </p:nvSpPr>
        <p:spPr>
          <a:xfrm>
            <a:off x="6379013" y="4740249"/>
            <a:ext cx="3992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World!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EF0B3-1F22-42A6-B9EB-82CD85A3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80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79CC1C-B02A-46E3-8441-21654A7EF174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Return Values</a:t>
            </a:r>
            <a:endParaRPr lang="en-US" sz="4000" dirty="0"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A02CAC-1D66-4017-A1E9-02FBB403797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  <p:bldP spid="7" grpId="0"/>
      <p:bldP spid="8" grpId="0"/>
      <p:bldP spid="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51A787-B1BF-4F51-96BD-4AFAA2CABFE0}"/>
              </a:ext>
            </a:extLst>
          </p:cNvPr>
          <p:cNvSpPr txBox="1"/>
          <p:nvPr/>
        </p:nvSpPr>
        <p:spPr>
          <a:xfrm>
            <a:off x="1706329" y="1856135"/>
            <a:ext cx="8744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Recall:</a:t>
            </a:r>
            <a:r>
              <a:rPr lang="en-US" sz="2400" dirty="0"/>
              <a:t> Things that are </a:t>
            </a:r>
            <a:r>
              <a:rPr lang="en-US" sz="2400" i="1" dirty="0"/>
              <a:t>generally</a:t>
            </a:r>
            <a:r>
              <a:rPr lang="en-US" sz="2400" dirty="0"/>
              <a:t> foreign to imperative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4D3CB-7D3C-4355-91BB-8C559EBC15AA}"/>
              </a:ext>
            </a:extLst>
          </p:cNvPr>
          <p:cNvSpPr txBox="1"/>
          <p:nvPr/>
        </p:nvSpPr>
        <p:spPr>
          <a:xfrm>
            <a:off x="1706329" y="2504590"/>
            <a:ext cx="8883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Higher order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Functions that return functions or accept them as arguments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Named functions are higher order in Elixir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70925-CA7B-454A-AA6D-3F97915C188F}"/>
              </a:ext>
            </a:extLst>
          </p:cNvPr>
          <p:cNvSpPr txBox="1"/>
          <p:nvPr/>
        </p:nvSpPr>
        <p:spPr>
          <a:xfrm>
            <a:off x="1706329" y="3891709"/>
            <a:ext cx="9154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First class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First class functions can be passed as arguments into other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Anonymous functions are first class in Elixir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D76578-7831-4CDF-93F7-AE052012547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Higher Order &amp; First Class Functions</a:t>
            </a:r>
            <a:endParaRPr lang="en-US" sz="4000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106B45-849D-45F0-A648-195FE4C592E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3333A-8E13-490F-9E11-DEAFA136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5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BC0F4C-9EBB-4E49-9F59-9CD6927FFE75}"/>
              </a:ext>
            </a:extLst>
          </p:cNvPr>
          <p:cNvSpPr/>
          <p:nvPr/>
        </p:nvSpPr>
        <p:spPr>
          <a:xfrm>
            <a:off x="1081625" y="2379399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defmodule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UserMath</a:t>
            </a:r>
            <a:r>
              <a:rPr lang="en-US" sz="2800" dirty="0">
                <a:latin typeface="Consolas" panose="020B0609020204030204" pitchFamily="49" charset="0"/>
              </a:rPr>
              <a:t> do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def </a:t>
            </a:r>
            <a:r>
              <a:rPr lang="en-US" sz="2800" dirty="0" err="1">
                <a:latin typeface="Consolas" panose="020B0609020204030204" pitchFamily="49" charset="0"/>
              </a:rPr>
              <a:t>hof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val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</a:rPr>
              <a:t>func</a:t>
            </a:r>
            <a:r>
              <a:rPr lang="en-US" sz="2800" dirty="0">
                <a:latin typeface="Consolas" panose="020B0609020204030204" pitchFamily="49" charset="0"/>
              </a:rPr>
              <a:t>) do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</a:rPr>
              <a:t>func</a:t>
            </a:r>
            <a:r>
              <a:rPr lang="en-US" sz="2800" dirty="0">
                <a:latin typeface="Consolas" panose="020B0609020204030204" pitchFamily="49" charset="0"/>
              </a:rPr>
              <a:t>.(</a:t>
            </a:r>
            <a:r>
              <a:rPr lang="en-US" sz="2800" dirty="0" err="1">
                <a:latin typeface="Consolas" panose="020B0609020204030204" pitchFamily="49" charset="0"/>
              </a:rPr>
              <a:t>val</a:t>
            </a:r>
            <a:r>
              <a:rPr lang="en-US" sz="2800" dirty="0">
                <a:latin typeface="Consolas" panose="020B0609020204030204" pitchFamily="49" charset="0"/>
              </a:rPr>
              <a:t>)  	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end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F4A9F-CF33-49AF-8291-426B20AC302D}"/>
              </a:ext>
            </a:extLst>
          </p:cNvPr>
          <p:cNvSpPr txBox="1"/>
          <p:nvPr/>
        </p:nvSpPr>
        <p:spPr>
          <a:xfrm>
            <a:off x="6261465" y="2373052"/>
            <a:ext cx="4653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Two arguments: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numeric value and a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(Or so our function assumes)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17D0C0-64E0-4855-A808-946D61A9C510}"/>
              </a:ext>
            </a:extLst>
          </p:cNvPr>
          <p:cNvCxnSpPr>
            <a:cxnSpLocks/>
          </p:cNvCxnSpPr>
          <p:nvPr/>
        </p:nvCxnSpPr>
        <p:spPr>
          <a:xfrm flipH="1">
            <a:off x="5041281" y="2708599"/>
            <a:ext cx="1002470" cy="52923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3B8C11-4E06-4046-B3AC-CA0A28384B54}"/>
              </a:ext>
            </a:extLst>
          </p:cNvPr>
          <p:cNvSpPr txBox="1"/>
          <p:nvPr/>
        </p:nvSpPr>
        <p:spPr>
          <a:xfrm>
            <a:off x="6261466" y="3979646"/>
            <a:ext cx="4653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Invoke </a:t>
            </a:r>
            <a:r>
              <a:rPr lang="en-US" sz="2400" b="1" dirty="0" err="1">
                <a:latin typeface="Consolas" panose="020B0609020204030204" pitchFamily="49" charset="0"/>
              </a:rPr>
              <a:t>func</a:t>
            </a:r>
            <a:r>
              <a:rPr lang="en-US" sz="2400" dirty="0"/>
              <a:t> with </a:t>
            </a:r>
            <a:r>
              <a:rPr lang="en-US" sz="2400" b="1" dirty="0" err="1">
                <a:latin typeface="Consolas" panose="020B0609020204030204" pitchFamily="49" charset="0"/>
              </a:rPr>
              <a:t>val</a:t>
            </a:r>
            <a:r>
              <a:rPr lang="en-US" sz="2400" dirty="0"/>
              <a:t> as argument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75F83A-E5DB-4ED5-8B16-711C63D3BFBD}"/>
              </a:ext>
            </a:extLst>
          </p:cNvPr>
          <p:cNvCxnSpPr>
            <a:cxnSpLocks/>
          </p:cNvCxnSpPr>
          <p:nvPr/>
        </p:nvCxnSpPr>
        <p:spPr>
          <a:xfrm flipH="1" flipV="1">
            <a:off x="4023365" y="3933670"/>
            <a:ext cx="2124889" cy="27680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045302-7221-4105-911E-411CDFB20505}"/>
              </a:ext>
            </a:extLst>
          </p:cNvPr>
          <p:cNvSpPr txBox="1"/>
          <p:nvPr/>
        </p:nvSpPr>
        <p:spPr>
          <a:xfrm>
            <a:off x="2984863" y="4927134"/>
            <a:ext cx="6222274" cy="12003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argument </a:t>
            </a:r>
            <a:r>
              <a:rPr lang="en-US" sz="2400" b="1" dirty="0" err="1"/>
              <a:t>func</a:t>
            </a:r>
            <a:r>
              <a:rPr lang="en-US" sz="2400" dirty="0"/>
              <a:t> is not actually a function?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will get a run-time type error if/when we try to use it as such.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8703E-F08C-4F39-B8CF-622DEF69F01C}"/>
              </a:ext>
            </a:extLst>
          </p:cNvPr>
          <p:cNvSpPr txBox="1"/>
          <p:nvPr/>
        </p:nvSpPr>
        <p:spPr>
          <a:xfrm>
            <a:off x="2554809" y="1621222"/>
            <a:ext cx="7482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function accepting a function as an argument?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FCD0930-CFE0-4DEB-8149-4C8B77F9F09A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Higher Order &amp; First Class Functions</a:t>
            </a:r>
            <a:endParaRPr lang="en-US" sz="4000" dirty="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7154D4-C10F-40ED-8399-8EAF036AC3D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1518E-BE91-4EFE-94C2-282046A5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4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" grpId="0"/>
      <p:bldP spid="14" grpId="0" build="p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151007-1B47-4ACE-A4C4-6032A67573B2}"/>
              </a:ext>
            </a:extLst>
          </p:cNvPr>
          <p:cNvSpPr txBox="1"/>
          <p:nvPr/>
        </p:nvSpPr>
        <p:spPr>
          <a:xfrm rot="636705">
            <a:off x="9410331" y="570980"/>
            <a:ext cx="2192784" cy="175432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Same Thing?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AFA46-63F2-46F7-8222-6221F22D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4" y="588599"/>
            <a:ext cx="8191500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5B416-A8DB-40E7-98A8-10F1482DF994}"/>
              </a:ext>
            </a:extLst>
          </p:cNvPr>
          <p:cNvSpPr txBox="1"/>
          <p:nvPr/>
        </p:nvSpPr>
        <p:spPr>
          <a:xfrm>
            <a:off x="908482" y="4095848"/>
            <a:ext cx="884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Are we not passing a function to another function here?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AF550E-2C14-4BA5-8EF7-547E383DBF29}"/>
              </a:ext>
            </a:extLst>
          </p:cNvPr>
          <p:cNvSpPr/>
          <p:nvPr/>
        </p:nvSpPr>
        <p:spPr>
          <a:xfrm rot="16200000">
            <a:off x="5125375" y="2423881"/>
            <a:ext cx="408372" cy="2106975"/>
          </a:xfrm>
          <a:prstGeom prst="leftBrac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EF930-7CE5-4146-9FEE-617CA6B84D2B}"/>
              </a:ext>
            </a:extLst>
          </p:cNvPr>
          <p:cNvSpPr txBox="1"/>
          <p:nvPr/>
        </p:nvSpPr>
        <p:spPr>
          <a:xfrm>
            <a:off x="2574526" y="5008953"/>
            <a:ext cx="6427431" cy="95410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No! </a:t>
            </a:r>
            <a:r>
              <a:rPr lang="en-US" sz="2800" dirty="0"/>
              <a:t>the </a:t>
            </a:r>
            <a:r>
              <a:rPr lang="en-US" sz="2800" u="sng" dirty="0"/>
              <a:t>result</a:t>
            </a:r>
            <a:r>
              <a:rPr lang="en-US" sz="2800" dirty="0"/>
              <a:t> of </a:t>
            </a:r>
            <a:r>
              <a:rPr lang="en-US" sz="2800" dirty="0">
                <a:latin typeface="Consolas" panose="020B0609020204030204" pitchFamily="49" charset="0"/>
              </a:rPr>
              <a:t>pow()</a:t>
            </a:r>
            <a:r>
              <a:rPr lang="en-US" sz="2800" dirty="0"/>
              <a:t> is passed as an argument, </a:t>
            </a:r>
            <a:r>
              <a:rPr lang="en-US" sz="2800" b="1" i="1" dirty="0"/>
              <a:t>not</a:t>
            </a:r>
            <a:r>
              <a:rPr lang="en-US" sz="2800" dirty="0"/>
              <a:t> the function itself.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C74392-CEE4-4195-8C98-E952F9DB8FF6}"/>
              </a:ext>
            </a:extLst>
          </p:cNvPr>
          <p:cNvCxnSpPr>
            <a:cxnSpLocks/>
          </p:cNvCxnSpPr>
          <p:nvPr/>
        </p:nvCxnSpPr>
        <p:spPr>
          <a:xfrm flipV="1">
            <a:off x="3941685" y="3273182"/>
            <a:ext cx="0" cy="7040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25C9722-A11A-44F7-9B87-35E1C2B2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86021-D922-498D-AD46-F002A1277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139" y="2121707"/>
            <a:ext cx="5648325" cy="32099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31E1D5-7AA0-423F-A326-0E1E149D2C1F}"/>
              </a:ext>
            </a:extLst>
          </p:cNvPr>
          <p:cNvSpPr/>
          <p:nvPr/>
        </p:nvSpPr>
        <p:spPr>
          <a:xfrm>
            <a:off x="6169823" y="3238150"/>
            <a:ext cx="3324838" cy="41293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0245E-DAB4-45C8-B715-EE35EE65F25D}"/>
              </a:ext>
            </a:extLst>
          </p:cNvPr>
          <p:cNvSpPr txBox="1"/>
          <p:nvPr/>
        </p:nvSpPr>
        <p:spPr>
          <a:xfrm>
            <a:off x="5560225" y="2404808"/>
            <a:ext cx="6400799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Anonymous function to do some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Recall – only anonymous functions can be </a:t>
            </a:r>
            <a:r>
              <a:rPr lang="en-US" sz="2400" dirty="0" err="1"/>
              <a:t>args</a:t>
            </a:r>
            <a:endParaRPr lang="en-US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C6997A-86C5-46A4-83BB-1A72F014B979}"/>
              </a:ext>
            </a:extLst>
          </p:cNvPr>
          <p:cNvCxnSpPr/>
          <p:nvPr/>
        </p:nvCxnSpPr>
        <p:spPr>
          <a:xfrm>
            <a:off x="9117156" y="4160939"/>
            <a:ext cx="93677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E8AF5F-0E25-47BD-A67E-3DA6FCF09AD2}"/>
              </a:ext>
            </a:extLst>
          </p:cNvPr>
          <p:cNvSpPr txBox="1"/>
          <p:nvPr/>
        </p:nvSpPr>
        <p:spPr>
          <a:xfrm>
            <a:off x="6610182" y="4386781"/>
            <a:ext cx="4956560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 value 8 and function </a:t>
            </a:r>
            <a:r>
              <a:rPr lang="en-US" sz="2400" dirty="0" err="1"/>
              <a:t>sq</a:t>
            </a:r>
            <a:r>
              <a:rPr lang="en-US" sz="2400" dirty="0"/>
              <a:t> to </a:t>
            </a:r>
            <a:r>
              <a:rPr lang="en-US" sz="2400" dirty="0" err="1"/>
              <a:t>hof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67A09A-2364-4CCD-B04D-F227F3DDE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7" b="26472"/>
          <a:stretch/>
        </p:blipFill>
        <p:spPr>
          <a:xfrm>
            <a:off x="4471333" y="5128129"/>
            <a:ext cx="7720667" cy="17298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816BC5-404D-4B7A-998F-2BA2A5564D12}"/>
              </a:ext>
            </a:extLst>
          </p:cNvPr>
          <p:cNvSpPr txBox="1"/>
          <p:nvPr/>
        </p:nvSpPr>
        <p:spPr>
          <a:xfrm>
            <a:off x="2554809" y="1621222"/>
            <a:ext cx="7482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function accepting a function as an argument?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753D9A-8FBC-48F3-BD90-251FED654E1F}"/>
              </a:ext>
            </a:extLst>
          </p:cNvPr>
          <p:cNvSpPr/>
          <p:nvPr/>
        </p:nvSpPr>
        <p:spPr>
          <a:xfrm>
            <a:off x="1081625" y="2379399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defmodule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UserMath</a:t>
            </a:r>
            <a:r>
              <a:rPr lang="en-US" sz="2800" dirty="0">
                <a:latin typeface="Consolas" panose="020B0609020204030204" pitchFamily="49" charset="0"/>
              </a:rPr>
              <a:t> do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def </a:t>
            </a:r>
            <a:r>
              <a:rPr lang="en-US" sz="2800" dirty="0" err="1">
                <a:latin typeface="Consolas" panose="020B0609020204030204" pitchFamily="49" charset="0"/>
              </a:rPr>
              <a:t>hof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val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</a:rPr>
              <a:t>func</a:t>
            </a:r>
            <a:r>
              <a:rPr lang="en-US" sz="2800" dirty="0">
                <a:latin typeface="Consolas" panose="020B0609020204030204" pitchFamily="49" charset="0"/>
              </a:rPr>
              <a:t>) do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</a:rPr>
              <a:t>func</a:t>
            </a:r>
            <a:r>
              <a:rPr lang="en-US" sz="2800" dirty="0">
                <a:latin typeface="Consolas" panose="020B0609020204030204" pitchFamily="49" charset="0"/>
              </a:rPr>
              <a:t>.(</a:t>
            </a:r>
            <a:r>
              <a:rPr lang="en-US" sz="2800" dirty="0" err="1">
                <a:latin typeface="Consolas" panose="020B0609020204030204" pitchFamily="49" charset="0"/>
              </a:rPr>
              <a:t>val</a:t>
            </a:r>
            <a:r>
              <a:rPr lang="en-US" sz="2800" dirty="0">
                <a:latin typeface="Consolas" panose="020B0609020204030204" pitchFamily="49" charset="0"/>
              </a:rPr>
              <a:t>)  	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end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C43AE0E-A8EA-4A1B-8FE8-6CEEFE36EDF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Higher Order &amp; First Class Functions</a:t>
            </a:r>
            <a:endParaRPr lang="en-US" sz="4000" dirty="0"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609981-138F-4F03-BD57-338A359718A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97705A-485E-418D-9685-1C358D98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1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build="p" animBg="1"/>
      <p:bldP spid="14" grpId="0" build="p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7C1A1D-B8A7-4802-9E6D-358CA949C25D}"/>
              </a:ext>
            </a:extLst>
          </p:cNvPr>
          <p:cNvSpPr/>
          <p:nvPr/>
        </p:nvSpPr>
        <p:spPr>
          <a:xfrm>
            <a:off x="1390060" y="1836256"/>
            <a:ext cx="6120048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defmodule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UserMath</a:t>
            </a:r>
            <a:r>
              <a:rPr lang="en-US" sz="2400" dirty="0">
                <a:latin typeface="Consolas" panose="020B0609020204030204" pitchFamily="49" charset="0"/>
              </a:rPr>
              <a:t> do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CA" sz="2400" dirty="0">
                <a:latin typeface="Consolas" panose="020B0609020204030204" pitchFamily="49" charset="0"/>
              </a:rPr>
              <a:t>def </a:t>
            </a:r>
            <a:r>
              <a:rPr lang="en-CA" sz="2400" dirty="0" err="1">
                <a:latin typeface="Consolas" panose="020B0609020204030204" pitchFamily="49" charset="0"/>
              </a:rPr>
              <a:t>hof</a:t>
            </a:r>
            <a:r>
              <a:rPr lang="en-CA" sz="2400" dirty="0">
                <a:latin typeface="Consolas" panose="020B0609020204030204" pitchFamily="49" charset="0"/>
              </a:rPr>
              <a:t>(</a:t>
            </a:r>
            <a:r>
              <a:rPr lang="en-CA" sz="2400" dirty="0" err="1">
                <a:latin typeface="Consolas" panose="020B0609020204030204" pitchFamily="49" charset="0"/>
              </a:rPr>
              <a:t>val</a:t>
            </a:r>
            <a:r>
              <a:rPr lang="en-CA" sz="2400" dirty="0">
                <a:latin typeface="Consolas" panose="020B0609020204030204" pitchFamily="49" charset="0"/>
              </a:rPr>
              <a:t>, </a:t>
            </a:r>
            <a:r>
              <a:rPr lang="en-CA" sz="2400" dirty="0" err="1">
                <a:latin typeface="Consolas" panose="020B0609020204030204" pitchFamily="49" charset="0"/>
              </a:rPr>
              <a:t>func</a:t>
            </a:r>
            <a:r>
              <a:rPr lang="en-CA" sz="2400" dirty="0">
                <a:latin typeface="Consolas" panose="020B0609020204030204" pitchFamily="49" charset="0"/>
              </a:rPr>
              <a:t>) </a:t>
            </a:r>
          </a:p>
          <a:p>
            <a:r>
              <a:rPr lang="en-CA" sz="2400" dirty="0">
                <a:latin typeface="Consolas" panose="020B0609020204030204" pitchFamily="49" charset="0"/>
              </a:rPr>
              <a:t>    when </a:t>
            </a:r>
            <a:r>
              <a:rPr lang="en-CA" sz="2400" dirty="0" err="1">
                <a:latin typeface="Consolas" panose="020B0609020204030204" pitchFamily="49" charset="0"/>
              </a:rPr>
              <a:t>is_function</a:t>
            </a:r>
            <a:r>
              <a:rPr lang="en-CA" sz="2400" dirty="0">
                <a:latin typeface="Consolas" panose="020B0609020204030204" pitchFamily="49" charset="0"/>
              </a:rPr>
              <a:t>(</a:t>
            </a:r>
            <a:r>
              <a:rPr lang="en-CA" sz="2400" dirty="0" err="1">
                <a:latin typeface="Consolas" panose="020B0609020204030204" pitchFamily="49" charset="0"/>
              </a:rPr>
              <a:t>func</a:t>
            </a:r>
            <a:r>
              <a:rPr lang="en-CA" sz="2400" dirty="0">
                <a:latin typeface="Consolas" panose="020B0609020204030204" pitchFamily="49" charset="0"/>
              </a:rPr>
              <a:t>) </a:t>
            </a:r>
          </a:p>
          <a:p>
            <a:r>
              <a:rPr lang="en-CA" sz="2400" dirty="0">
                <a:latin typeface="Consolas" panose="020B0609020204030204" pitchFamily="49" charset="0"/>
              </a:rPr>
              <a:t>    do </a:t>
            </a:r>
            <a:r>
              <a:rPr lang="en-CA" sz="2400" dirty="0" err="1">
                <a:latin typeface="Consolas" panose="020B0609020204030204" pitchFamily="49" charset="0"/>
              </a:rPr>
              <a:t>func</a:t>
            </a:r>
            <a:r>
              <a:rPr lang="en-CA" sz="2400" dirty="0">
                <a:latin typeface="Consolas" panose="020B0609020204030204" pitchFamily="49" charset="0"/>
              </a:rPr>
              <a:t>.(</a:t>
            </a:r>
            <a:r>
              <a:rPr lang="en-CA" sz="2400" dirty="0" err="1">
                <a:latin typeface="Consolas" panose="020B0609020204030204" pitchFamily="49" charset="0"/>
              </a:rPr>
              <a:t>val</a:t>
            </a:r>
            <a:r>
              <a:rPr lang="en-CA" sz="2400" dirty="0">
                <a:latin typeface="Consolas" panose="020B0609020204030204" pitchFamily="49" charset="0"/>
              </a:rPr>
              <a:t>)  	</a:t>
            </a:r>
          </a:p>
          <a:p>
            <a:r>
              <a:rPr lang="en-CA" sz="2400" dirty="0">
                <a:latin typeface="Consolas" panose="020B0609020204030204" pitchFamily="49" charset="0"/>
              </a:rPr>
              <a:t>  end</a:t>
            </a:r>
          </a:p>
          <a:p>
            <a:endParaRPr lang="en-CA" sz="1100" dirty="0">
              <a:latin typeface="Consolas" panose="020B0609020204030204" pitchFamily="49" charset="0"/>
            </a:endParaRPr>
          </a:p>
          <a:p>
            <a:r>
              <a:rPr lang="en-CA" sz="2400" dirty="0">
                <a:latin typeface="Consolas" panose="020B0609020204030204" pitchFamily="49" charset="0"/>
              </a:rPr>
              <a:t>  def </a:t>
            </a:r>
            <a:r>
              <a:rPr lang="en-CA" sz="2400" dirty="0" err="1">
                <a:latin typeface="Consolas" panose="020B0609020204030204" pitchFamily="49" charset="0"/>
              </a:rPr>
              <a:t>hof</a:t>
            </a:r>
            <a:r>
              <a:rPr lang="en-CA" sz="2400" dirty="0">
                <a:latin typeface="Consolas" panose="020B0609020204030204" pitchFamily="49" charset="0"/>
              </a:rPr>
              <a:t>(_, _), do: :error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end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E9F52-25E4-4C74-862D-854A591C4A54}"/>
              </a:ext>
            </a:extLst>
          </p:cNvPr>
          <p:cNvCxnSpPr>
            <a:cxnSpLocks/>
          </p:cNvCxnSpPr>
          <p:nvPr/>
        </p:nvCxnSpPr>
        <p:spPr>
          <a:xfrm flipH="1">
            <a:off x="5994292" y="2988666"/>
            <a:ext cx="7722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64919D-DCFE-4BD2-87E6-B069C26BA9AD}"/>
              </a:ext>
            </a:extLst>
          </p:cNvPr>
          <p:cNvSpPr txBox="1"/>
          <p:nvPr/>
        </p:nvSpPr>
        <p:spPr>
          <a:xfrm>
            <a:off x="6766559" y="2570472"/>
            <a:ext cx="3094102" cy="83099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Guard to confirm that </a:t>
            </a:r>
            <a:r>
              <a:rPr lang="en-US" sz="2400" b="1" dirty="0" err="1"/>
              <a:t>func</a:t>
            </a:r>
            <a:r>
              <a:rPr lang="en-US" sz="2400" dirty="0"/>
              <a:t> is 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313D85-E60C-44DF-8521-D72AA8A524C1}"/>
              </a:ext>
            </a:extLst>
          </p:cNvPr>
          <p:cNvSpPr/>
          <p:nvPr/>
        </p:nvSpPr>
        <p:spPr>
          <a:xfrm>
            <a:off x="1651349" y="3944295"/>
            <a:ext cx="4610114" cy="596732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6F67A-AB21-4540-A5F4-1A4AA617C9C8}"/>
              </a:ext>
            </a:extLst>
          </p:cNvPr>
          <p:cNvSpPr txBox="1"/>
          <p:nvPr/>
        </p:nvSpPr>
        <p:spPr>
          <a:xfrm>
            <a:off x="2928596" y="4924962"/>
            <a:ext cx="7675926" cy="8309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every other instance, give </a:t>
            </a:r>
            <a:r>
              <a:rPr lang="en-US" sz="2400" b="1" dirty="0">
                <a:latin typeface="Consolas" panose="020B0609020204030204" pitchFamily="49" charset="0"/>
              </a:rPr>
              <a:t>:error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Recall:</a:t>
            </a:r>
            <a:r>
              <a:rPr lang="en-US" sz="2400" dirty="0"/>
              <a:t> _ means it doesn’t matter what that argument is.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DE24D8-95E5-429D-B6E2-B216FE8A0288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Check Argument Type?</a:t>
            </a:r>
            <a:endParaRPr lang="en-US" sz="4000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8E44DD-81D3-47B6-97FE-7CE477F8D5C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EF920-34E7-45EB-854C-6B5BC0A1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7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build="p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D2A4E-2DC6-4189-82C1-38270C4E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9" y="993594"/>
            <a:ext cx="5619750" cy="440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E7881-0256-42FA-9990-653C92829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6" b="19078"/>
          <a:stretch/>
        </p:blipFill>
        <p:spPr>
          <a:xfrm>
            <a:off x="5194844" y="1315812"/>
            <a:ext cx="6283053" cy="35609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3B8AE-E2EA-4A7E-A854-ECF94CA7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8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E4BE0D-C4E0-45BF-AFD3-DBD4607E2E4D}"/>
              </a:ext>
            </a:extLst>
          </p:cNvPr>
          <p:cNvSpPr txBox="1"/>
          <p:nvPr/>
        </p:nvSpPr>
        <p:spPr>
          <a:xfrm>
            <a:off x="2354510" y="1483429"/>
            <a:ext cx="7482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Returning a function? Let’s see a simple example: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ACA92-C47C-486D-AECE-828C0DD93B1F}"/>
              </a:ext>
            </a:extLst>
          </p:cNvPr>
          <p:cNvSpPr/>
          <p:nvPr/>
        </p:nvSpPr>
        <p:spPr>
          <a:xfrm>
            <a:off x="1273447" y="2183682"/>
            <a:ext cx="87469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defmodule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UserMath</a:t>
            </a:r>
            <a:r>
              <a:rPr lang="en-US" sz="2400" dirty="0">
                <a:latin typeface="Consolas" panose="020B0609020204030204" pitchFamily="49" charset="0"/>
              </a:rPr>
              <a:t> do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def </a:t>
            </a:r>
            <a:r>
              <a:rPr lang="en-US" sz="2400" dirty="0" err="1">
                <a:latin typeface="Consolas" panose="020B0609020204030204" pitchFamily="49" charset="0"/>
              </a:rPr>
              <a:t>funback</a:t>
            </a:r>
            <a:r>
              <a:rPr lang="en-US" sz="2400" dirty="0">
                <a:latin typeface="Consolas" panose="020B0609020204030204" pitchFamily="49" charset="0"/>
              </a:rPr>
              <a:t>(what) do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case what do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"add" -&gt; </a:t>
            </a:r>
            <a:r>
              <a:rPr lang="en-US" sz="2400" dirty="0" err="1">
                <a:latin typeface="Consolas" panose="020B0609020204030204" pitchFamily="49" charset="0"/>
              </a:rPr>
              <a:t>fn</a:t>
            </a:r>
            <a:r>
              <a:rPr lang="en-US" sz="2400" dirty="0">
                <a:latin typeface="Consolas" panose="020B0609020204030204" pitchFamily="49" charset="0"/>
              </a:rPr>
              <a:t> a, b -&gt; a + b end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"sub" -&gt; </a:t>
            </a:r>
            <a:r>
              <a:rPr lang="en-US" sz="2400" dirty="0" err="1">
                <a:latin typeface="Consolas" panose="020B0609020204030204" pitchFamily="49" charset="0"/>
              </a:rPr>
              <a:t>fn</a:t>
            </a:r>
            <a:r>
              <a:rPr lang="en-US" sz="2400" dirty="0">
                <a:latin typeface="Consolas" panose="020B0609020204030204" pitchFamily="49" charset="0"/>
              </a:rPr>
              <a:t> a, b -&gt; a - b end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"</a:t>
            </a:r>
            <a:r>
              <a:rPr lang="en-US" sz="2400" dirty="0" err="1">
                <a:latin typeface="Consolas" panose="020B0609020204030204" pitchFamily="49" charset="0"/>
              </a:rPr>
              <a:t>mul</a:t>
            </a:r>
            <a:r>
              <a:rPr lang="en-US" sz="2400" dirty="0">
                <a:latin typeface="Consolas" panose="020B0609020204030204" pitchFamily="49" charset="0"/>
              </a:rPr>
              <a:t>" -&gt; </a:t>
            </a:r>
            <a:r>
              <a:rPr lang="en-US" sz="2400" dirty="0" err="1">
                <a:latin typeface="Consolas" panose="020B0609020204030204" pitchFamily="49" charset="0"/>
              </a:rPr>
              <a:t>fn</a:t>
            </a:r>
            <a:r>
              <a:rPr lang="en-US" sz="2400" dirty="0">
                <a:latin typeface="Consolas" panose="020B0609020204030204" pitchFamily="49" charset="0"/>
              </a:rPr>
              <a:t> a, b -&gt; a * b end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"div" -&gt; </a:t>
            </a:r>
            <a:r>
              <a:rPr lang="en-US" sz="2400" dirty="0" err="1">
                <a:latin typeface="Consolas" panose="020B0609020204030204" pitchFamily="49" charset="0"/>
              </a:rPr>
              <a:t>fn</a:t>
            </a:r>
            <a:r>
              <a:rPr lang="en-US" sz="2400" dirty="0">
                <a:latin typeface="Consolas" panose="020B0609020204030204" pitchFamily="49" charset="0"/>
              </a:rPr>
              <a:t> a, b -&gt; a / b end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_ -&gt; </a:t>
            </a:r>
            <a:r>
              <a:rPr lang="en-US" sz="2400" dirty="0" err="1">
                <a:latin typeface="Consolas" panose="020B0609020204030204" pitchFamily="49" charset="0"/>
              </a:rPr>
              <a:t>fn</a:t>
            </a:r>
            <a:r>
              <a:rPr lang="en-US" sz="2400" dirty="0">
                <a:latin typeface="Consolas" panose="020B0609020204030204" pitchFamily="49" charset="0"/>
              </a:rPr>
              <a:t> _,_ -&gt; :error end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end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end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E5159CE-A8FE-4A1B-84BE-435761362861}"/>
              </a:ext>
            </a:extLst>
          </p:cNvPr>
          <p:cNvSpPr/>
          <p:nvPr/>
        </p:nvSpPr>
        <p:spPr>
          <a:xfrm>
            <a:off x="7210296" y="3067414"/>
            <a:ext cx="587230" cy="2181137"/>
          </a:xfrm>
          <a:prstGeom prst="rightBrace">
            <a:avLst>
              <a:gd name="adj1" fmla="val 27612"/>
              <a:gd name="adj2" fmla="val 50000"/>
            </a:avLst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68C46-A923-4E2F-BCE3-036EA2AEFC1B}"/>
              </a:ext>
            </a:extLst>
          </p:cNvPr>
          <p:cNvSpPr txBox="1"/>
          <p:nvPr/>
        </p:nvSpPr>
        <p:spPr>
          <a:xfrm>
            <a:off x="8132766" y="3742483"/>
            <a:ext cx="2570066" cy="83099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onsolas" panose="020B0609020204030204" pitchFamily="49" charset="0"/>
              </a:rPr>
              <a:t>case</a:t>
            </a:r>
            <a:r>
              <a:rPr lang="en-US" sz="2400" b="1" u="sng" dirty="0"/>
              <a:t>:</a:t>
            </a:r>
            <a:r>
              <a:rPr lang="en-US" sz="2400" b="1" dirty="0"/>
              <a:t> </a:t>
            </a:r>
            <a:r>
              <a:rPr lang="en-US" sz="2400" dirty="0"/>
              <a:t>Pattern matching on </a:t>
            </a:r>
            <a:r>
              <a:rPr lang="en-US" sz="2400" b="1" dirty="0">
                <a:latin typeface="Consolas" panose="020B0609020204030204" pitchFamily="49" charset="0"/>
              </a:rPr>
              <a:t>what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12936E-F380-4E67-820E-AC52D12BDFDE}"/>
              </a:ext>
            </a:extLst>
          </p:cNvPr>
          <p:cNvCxnSpPr>
            <a:cxnSpLocks/>
          </p:cNvCxnSpPr>
          <p:nvPr/>
        </p:nvCxnSpPr>
        <p:spPr>
          <a:xfrm>
            <a:off x="5434388" y="5190304"/>
            <a:ext cx="0" cy="442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AB2C67-0D1F-4B96-9081-9766162AC55B}"/>
              </a:ext>
            </a:extLst>
          </p:cNvPr>
          <p:cNvSpPr txBox="1"/>
          <p:nvPr/>
        </p:nvSpPr>
        <p:spPr>
          <a:xfrm>
            <a:off x="2748511" y="5660094"/>
            <a:ext cx="5796793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Select anonymous function based on </a:t>
            </a:r>
            <a:r>
              <a:rPr lang="en-US" sz="2400" b="1" dirty="0">
                <a:latin typeface="Consolas" panose="020B0609020204030204" pitchFamily="49" charset="0"/>
              </a:rPr>
              <a:t>what</a:t>
            </a:r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52B2E1-681C-4E5C-BF19-D9F95E1D7834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Higher Order &amp; First Class Functions</a:t>
            </a:r>
            <a:endParaRPr lang="en-US" sz="4000" dirty="0"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A14799-2550-44BA-8295-0DEA0F4692E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86DDF-D568-4886-9CEB-462949CB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  <p:bldP spid="6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3A969E-0E39-473B-81F9-09040807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17" y="622008"/>
            <a:ext cx="6448425" cy="430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5522AA-9384-4368-A675-8FC284CE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589" y="2229898"/>
            <a:ext cx="7315200" cy="3086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1A049-F316-464C-B17C-06AB12D6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CF10B2-A12C-4C97-BDAD-118F1B8BE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0" y="646869"/>
            <a:ext cx="6515100" cy="4943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C46447-E2E3-4A2C-9A4A-B57A56A23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032" y="2137620"/>
            <a:ext cx="7315200" cy="3086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69684-B81A-4715-9F2C-6686F277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E75DDD0-57D9-4784-99F8-CA35E91EE4A4}"/>
              </a:ext>
            </a:extLst>
          </p:cNvPr>
          <p:cNvSpPr txBox="1"/>
          <p:nvPr/>
        </p:nvSpPr>
        <p:spPr>
          <a:xfrm>
            <a:off x="2281562" y="1984595"/>
            <a:ext cx="7901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Lists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[ ], [1, 2, 3], [1, 2.0, “three”, :Four]</a:t>
            </a:r>
          </a:p>
          <a:p>
            <a:r>
              <a:rPr lang="en-US" sz="2400" dirty="0"/>
              <a:t>Stored as linked lists in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18EB90-D308-4B7D-807E-7285BC2075CE}"/>
              </a:ext>
            </a:extLst>
          </p:cNvPr>
          <p:cNvSpPr txBox="1"/>
          <p:nvPr/>
        </p:nvSpPr>
        <p:spPr>
          <a:xfrm>
            <a:off x="2281562" y="3440801"/>
            <a:ext cx="7670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Tuple: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{ }, {1, 2, 3}, {1, 2.0, “three”, :Four}</a:t>
            </a:r>
          </a:p>
          <a:p>
            <a:r>
              <a:rPr lang="en-US" sz="2400" dirty="0"/>
              <a:t>Stored contiguously in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F49E6-63D2-413E-928F-0975F36F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6BA283-8CEA-451A-A53E-17C7FF610D8B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Lists and Tuples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7121FB-DD16-4B66-B722-753B90C3168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6F95CF-41A5-4812-B743-45AABFDCC560}"/>
              </a:ext>
            </a:extLst>
          </p:cNvPr>
          <p:cNvSpPr txBox="1"/>
          <p:nvPr/>
        </p:nvSpPr>
        <p:spPr>
          <a:xfrm>
            <a:off x="3257004" y="4897008"/>
            <a:ext cx="5677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Both heterogeneous, both immutable</a:t>
            </a:r>
          </a:p>
        </p:txBody>
      </p:sp>
    </p:spTree>
    <p:extLst>
      <p:ext uri="{BB962C8B-B14F-4D97-AF65-F5344CB8AC3E}">
        <p14:creationId xmlns:p14="http://schemas.microsoft.com/office/powerpoint/2010/main" val="37337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F0A931-1AFA-47A1-909F-F916AC12C514}"/>
              </a:ext>
            </a:extLst>
          </p:cNvPr>
          <p:cNvSpPr/>
          <p:nvPr/>
        </p:nvSpPr>
        <p:spPr>
          <a:xfrm>
            <a:off x="0" y="1105142"/>
            <a:ext cx="1219200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900" b="1" dirty="0" err="1">
                <a:latin typeface="Consolas" panose="020B0609020204030204" pitchFamily="49" charset="0"/>
              </a:rPr>
              <a:t>Enum</a:t>
            </a:r>
            <a:endParaRPr lang="en-US" sz="19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5428D-E56D-4AAB-B1FB-B3770D6A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97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81C1AF-D547-4341-8CD6-E7FC06908AEA}"/>
              </a:ext>
            </a:extLst>
          </p:cNvPr>
          <p:cNvSpPr txBox="1"/>
          <p:nvPr/>
        </p:nvSpPr>
        <p:spPr>
          <a:xfrm>
            <a:off x="768985" y="1626257"/>
            <a:ext cx="1065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set of algorithms for enumeration over </a:t>
            </a:r>
            <a:r>
              <a:rPr lang="en-US" sz="2400" dirty="0" err="1"/>
              <a:t>enumerables</a:t>
            </a:r>
            <a:r>
              <a:rPr lang="en-US" sz="2400" dirty="0"/>
              <a:t>! (lists, tuples, and more)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D8D5D-FD8A-49CD-99A5-36799EE35F99}"/>
              </a:ext>
            </a:extLst>
          </p:cNvPr>
          <p:cNvSpPr txBox="1"/>
          <p:nvPr/>
        </p:nvSpPr>
        <p:spPr>
          <a:xfrm>
            <a:off x="1549565" y="2986986"/>
            <a:ext cx="9083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</a:rPr>
              <a:t>Enum.all</a:t>
            </a:r>
            <a:r>
              <a:rPr lang="en-US" sz="2400" b="1" dirty="0">
                <a:latin typeface="Consolas" panose="020B0609020204030204" pitchFamily="49" charset="0"/>
              </a:rPr>
              <a:t>?</a:t>
            </a:r>
            <a:r>
              <a:rPr lang="en-US" sz="2400" dirty="0">
                <a:latin typeface="Consolas" panose="020B0609020204030204" pitchFamily="49" charset="0"/>
              </a:rPr>
              <a:t>		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# </a:t>
            </a:r>
            <a:r>
              <a:rPr lang="en-US" sz="2400" dirty="0"/>
              <a:t>Entire collection must evaluate to true for a given condition</a:t>
            </a:r>
          </a:p>
          <a:p>
            <a:r>
              <a:rPr lang="en-US" sz="2400" b="1" dirty="0" err="1">
                <a:latin typeface="Consolas" panose="020B0609020204030204" pitchFamily="49" charset="0"/>
              </a:rPr>
              <a:t>Enum.any</a:t>
            </a:r>
            <a:r>
              <a:rPr lang="en-US" sz="2400" b="1" dirty="0">
                <a:latin typeface="Consolas" panose="020B0609020204030204" pitchFamily="49" charset="0"/>
              </a:rPr>
              <a:t>?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# </a:t>
            </a:r>
            <a:r>
              <a:rPr lang="en-US" sz="2400" dirty="0"/>
              <a:t>Any value in the collection must evaluate true</a:t>
            </a:r>
          </a:p>
          <a:p>
            <a:r>
              <a:rPr lang="en-US" sz="2400" b="1" dirty="0" err="1">
                <a:latin typeface="Consolas" panose="020B0609020204030204" pitchFamily="49" charset="0"/>
              </a:rPr>
              <a:t>Enum.map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	# </a:t>
            </a:r>
            <a:r>
              <a:rPr lang="en-US" sz="2400" dirty="0"/>
              <a:t>Apply a function to every element in the collection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A5BD7-5B27-4098-9D6E-C9CF259CFA56}"/>
              </a:ext>
            </a:extLst>
          </p:cNvPr>
          <p:cNvSpPr txBox="1"/>
          <p:nvPr/>
        </p:nvSpPr>
        <p:spPr>
          <a:xfrm>
            <a:off x="1805291" y="2291395"/>
            <a:ext cx="857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Enum</a:t>
            </a:r>
            <a:r>
              <a:rPr lang="en-US" sz="2400" dirty="0"/>
              <a:t> applies functions to lists in various ways. We will see a few: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3A93F-CDFD-45A1-AF8D-972B37BAABBF}"/>
              </a:ext>
            </a:extLst>
          </p:cNvPr>
          <p:cNvSpPr txBox="1"/>
          <p:nvPr/>
        </p:nvSpPr>
        <p:spPr>
          <a:xfrm>
            <a:off x="900326" y="5613918"/>
            <a:ext cx="1038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More: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https://elixirschool.com/en/lessons/basics/enum/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13F637-F985-4C18-942F-AA9E6DCED165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D0115C-D3F7-411C-8599-D8D80F62C38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6C6078-9A2E-4DD7-9DB9-2B2E70F1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4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8" grpId="0"/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B89080-1B56-4ED3-94FB-3D3451BB84C4}"/>
              </a:ext>
            </a:extLst>
          </p:cNvPr>
          <p:cNvSpPr/>
          <p:nvPr/>
        </p:nvSpPr>
        <p:spPr>
          <a:xfrm>
            <a:off x="2319175" y="1470225"/>
            <a:ext cx="758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Entire collection must evaluate to true for a given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ECD369-4DCE-4AB5-BCF3-C2807374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84" y="2155884"/>
            <a:ext cx="7086600" cy="390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171BFF-4E91-4EEC-9409-69B1BFB07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90"/>
          <a:stretch/>
        </p:blipFill>
        <p:spPr>
          <a:xfrm>
            <a:off x="6736360" y="2754069"/>
            <a:ext cx="5455640" cy="325673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DA3A5AB-25CF-4479-8E74-CD834771E5B8}"/>
              </a:ext>
            </a:extLst>
          </p:cNvPr>
          <p:cNvCxnSpPr/>
          <p:nvPr/>
        </p:nvCxnSpPr>
        <p:spPr>
          <a:xfrm flipV="1">
            <a:off x="3447875" y="4504888"/>
            <a:ext cx="0" cy="68789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D2A231B-11C7-45D3-89E0-D6A359E72D16}"/>
              </a:ext>
            </a:extLst>
          </p:cNvPr>
          <p:cNvSpPr txBox="1"/>
          <p:nvPr/>
        </p:nvSpPr>
        <p:spPr>
          <a:xfrm>
            <a:off x="1031847" y="5185946"/>
            <a:ext cx="2692866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Pass list as first </a:t>
            </a:r>
            <a:r>
              <a:rPr lang="en-US" sz="2400" dirty="0" err="1"/>
              <a:t>arg</a:t>
            </a:r>
            <a:endParaRPr lang="en-US" sz="24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95C06AC-CE9E-49DB-8EEE-71058CA8CE3F}"/>
              </a:ext>
            </a:extLst>
          </p:cNvPr>
          <p:cNvSpPr/>
          <p:nvPr/>
        </p:nvSpPr>
        <p:spPr>
          <a:xfrm rot="5400000">
            <a:off x="4941116" y="3461859"/>
            <a:ext cx="383097" cy="2469158"/>
          </a:xfrm>
          <a:prstGeom prst="rightBrac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362A7-37C3-4BA0-9DA4-7EE464361BE4}"/>
              </a:ext>
            </a:extLst>
          </p:cNvPr>
          <p:cNvSpPr txBox="1"/>
          <p:nvPr/>
        </p:nvSpPr>
        <p:spPr>
          <a:xfrm>
            <a:off x="4093829" y="5192785"/>
            <a:ext cx="224265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Anon function as second </a:t>
            </a:r>
            <a:r>
              <a:rPr lang="en-US" sz="2400" dirty="0" err="1"/>
              <a:t>arg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B6375EE-2DB3-44A6-A2E0-FE511E6F54F2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Enum.all</a:t>
            </a:r>
            <a:r>
              <a:rPr lang="en-US" sz="4000" b="1" dirty="0">
                <a:latin typeface="Consolas" panose="020B0609020204030204" pitchFamily="49" charset="0"/>
              </a:rPr>
              <a:t>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E85652-B05C-4D33-9C66-857A915D614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6358A-A003-4C46-90EB-6AF964FC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8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6CF26-EB8D-4340-9EDA-A23B884C6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39" b="21032"/>
          <a:stretch/>
        </p:blipFill>
        <p:spPr>
          <a:xfrm>
            <a:off x="548168" y="2130803"/>
            <a:ext cx="9048750" cy="4000031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46DCE1E4-F4E5-44DE-9CD6-E666C0AAA439}"/>
              </a:ext>
            </a:extLst>
          </p:cNvPr>
          <p:cNvSpPr/>
          <p:nvPr/>
        </p:nvSpPr>
        <p:spPr>
          <a:xfrm>
            <a:off x="8179266" y="2281806"/>
            <a:ext cx="545284" cy="1073790"/>
          </a:xfrm>
          <a:prstGeom prst="rightBrace">
            <a:avLst>
              <a:gd name="adj1" fmla="val 2909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9F77A-5075-4026-853D-67E4B9BD14D9}"/>
              </a:ext>
            </a:extLst>
          </p:cNvPr>
          <p:cNvSpPr txBox="1"/>
          <p:nvPr/>
        </p:nvSpPr>
        <p:spPr>
          <a:xfrm>
            <a:off x="8976220" y="2533475"/>
            <a:ext cx="284386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Tail recursive!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22D5048-8198-48F3-AB98-73E8A0A62C00}"/>
              </a:ext>
            </a:extLst>
          </p:cNvPr>
          <p:cNvSpPr/>
          <p:nvPr/>
        </p:nvSpPr>
        <p:spPr>
          <a:xfrm rot="16200000">
            <a:off x="6423597" y="2589827"/>
            <a:ext cx="654889" cy="1832995"/>
          </a:xfrm>
          <a:prstGeom prst="leftBrace">
            <a:avLst>
              <a:gd name="adj1" fmla="val 36258"/>
              <a:gd name="adj2" fmla="val 62815"/>
            </a:avLst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00054-AA4F-4C85-B6E2-B80D0AB398C9}"/>
              </a:ext>
            </a:extLst>
          </p:cNvPr>
          <p:cNvSpPr txBox="1"/>
          <p:nvPr/>
        </p:nvSpPr>
        <p:spPr>
          <a:xfrm>
            <a:off x="6226706" y="3947021"/>
            <a:ext cx="5192786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and</a:t>
            </a:r>
            <a:r>
              <a:rPr lang="en-US" sz="2400" dirty="0"/>
              <a:t> the function result with the running Boolean result.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we hit an element for which f.(h) is false, the entire running Boolean becomes false.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DF4F3E-B836-4BD5-B929-F79D193E488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Enum.all</a:t>
            </a:r>
            <a:r>
              <a:rPr lang="en-US" sz="4000" b="1" dirty="0">
                <a:latin typeface="Consolas" panose="020B0609020204030204" pitchFamily="49" charset="0"/>
              </a:rPr>
              <a:t>?</a:t>
            </a:r>
            <a:r>
              <a:rPr lang="en-US" sz="4000" dirty="0">
                <a:latin typeface="+mn-lt"/>
              </a:rPr>
              <a:t> We can do it!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7F28CC-96D8-4408-950D-803564B68C0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CD3A3-D5F1-44C0-ACB5-9F5DFCD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  <p:bldP spid="8" grpId="0" build="p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B82EAA-1A17-401E-B57A-AA2ECE98D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38" b="21310"/>
          <a:stretch/>
        </p:blipFill>
        <p:spPr>
          <a:xfrm>
            <a:off x="548168" y="2130803"/>
            <a:ext cx="9048750" cy="39826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0CBF47-E51B-4F01-B342-EDFDF15A4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16" b="58862"/>
          <a:stretch/>
        </p:blipFill>
        <p:spPr>
          <a:xfrm>
            <a:off x="4953508" y="4546833"/>
            <a:ext cx="7238492" cy="23111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4BEE61-3C9A-477E-86FC-FFAD5C3D1ED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Enum.all</a:t>
            </a:r>
            <a:r>
              <a:rPr lang="en-US" sz="4000" b="1" dirty="0">
                <a:latin typeface="Consolas" panose="020B0609020204030204" pitchFamily="49" charset="0"/>
              </a:rPr>
              <a:t>?</a:t>
            </a:r>
            <a:r>
              <a:rPr lang="en-US" sz="4000" dirty="0">
                <a:latin typeface="+mn-lt"/>
              </a:rPr>
              <a:t> We can do it!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86DCD7-BFA1-4BEA-8535-ACC06FA2245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9CC49-DE97-4363-B2BB-B51DCBAB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B227A2-4985-4230-A62B-36732F85E7FB}"/>
              </a:ext>
            </a:extLst>
          </p:cNvPr>
          <p:cNvSpPr/>
          <p:nvPr/>
        </p:nvSpPr>
        <p:spPr>
          <a:xfrm>
            <a:off x="1729641" y="1480137"/>
            <a:ext cx="8766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Any</a:t>
            </a:r>
            <a:r>
              <a:rPr lang="en-US" sz="2400" dirty="0"/>
              <a:t> value in collection must evaluate to true for a given condition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1B6DF4-BE1A-4735-8F9C-8D813053E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39" y="2181050"/>
            <a:ext cx="7086600" cy="3905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53A72-977A-450F-A938-377CC1352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707"/>
          <a:stretch/>
        </p:blipFill>
        <p:spPr>
          <a:xfrm>
            <a:off x="6873321" y="2841352"/>
            <a:ext cx="5318679" cy="32449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0B72B-F300-4AB1-8A88-01AD14D07327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Enum.any</a:t>
            </a:r>
            <a:r>
              <a:rPr lang="en-US" sz="4000" b="1" dirty="0">
                <a:latin typeface="Consolas" panose="020B0609020204030204" pitchFamily="49" charset="0"/>
              </a:rPr>
              <a:t>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D3F0F3-053A-4077-B90C-872C026CDD5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91F5C-5550-4205-BAB8-08FA0E5D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6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4FD5F7-2791-47D6-9C9C-03260F9D7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56" b="15963"/>
          <a:stretch/>
        </p:blipFill>
        <p:spPr>
          <a:xfrm>
            <a:off x="856026" y="1635853"/>
            <a:ext cx="9020265" cy="48404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2974A5-2C96-4B3D-9FEC-BC4EA27D6AB4}"/>
              </a:ext>
            </a:extLst>
          </p:cNvPr>
          <p:cNvSpPr/>
          <p:nvPr/>
        </p:nvSpPr>
        <p:spPr>
          <a:xfrm>
            <a:off x="5561901" y="2894201"/>
            <a:ext cx="970327" cy="44251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BB655-58A5-4B97-9D83-17962F8E90AA}"/>
              </a:ext>
            </a:extLst>
          </p:cNvPr>
          <p:cNvSpPr/>
          <p:nvPr/>
        </p:nvSpPr>
        <p:spPr>
          <a:xfrm>
            <a:off x="6652470" y="3418516"/>
            <a:ext cx="528507" cy="44251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490CE-6B9B-4C2B-AA3C-1E224ECD066B}"/>
              </a:ext>
            </a:extLst>
          </p:cNvPr>
          <p:cNvSpPr txBox="1"/>
          <p:nvPr/>
        </p:nvSpPr>
        <p:spPr>
          <a:xfrm>
            <a:off x="6532228" y="4275424"/>
            <a:ext cx="4706224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Very similar to </a:t>
            </a:r>
            <a:r>
              <a:rPr lang="en-US" sz="2400" b="1" dirty="0" err="1">
                <a:latin typeface="Consolas" panose="020B0609020204030204" pitchFamily="49" charset="0"/>
              </a:rPr>
              <a:t>MyEnum.all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Initialize res to false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true value from function f will turn result true.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</a:t>
            </a:r>
            <a:r>
              <a:rPr lang="en-US" sz="2400" dirty="0" err="1"/>
              <a:t>ORing</a:t>
            </a:r>
            <a:r>
              <a:rPr lang="en-US" sz="2400" dirty="0"/>
              <a:t> instead of ANDing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ED96DB-1AC2-4CA3-ACDE-7F59F879DC35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Enum.any</a:t>
            </a:r>
            <a:r>
              <a:rPr lang="en-US" sz="4000" b="1" dirty="0">
                <a:latin typeface="Consolas" panose="020B0609020204030204" pitchFamily="49" charset="0"/>
              </a:rPr>
              <a:t>?</a:t>
            </a:r>
            <a:r>
              <a:rPr lang="en-US" sz="4000" dirty="0">
                <a:latin typeface="+mn-lt"/>
              </a:rPr>
              <a:t> We can do it!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A1613E-7C89-46C7-86C7-1304BF9744B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5B4D4-19B5-4CBA-A5C0-820C1A95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uiExpand="1" build="p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4FD5F7-2791-47D6-9C9C-03260F9D7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56" b="15963"/>
          <a:stretch/>
        </p:blipFill>
        <p:spPr>
          <a:xfrm>
            <a:off x="856026" y="1635853"/>
            <a:ext cx="9020265" cy="484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004A1-0C8A-458A-8C51-645E21EA4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2674" b="40123"/>
          <a:stretch/>
        </p:blipFill>
        <p:spPr>
          <a:xfrm>
            <a:off x="6240273" y="4137476"/>
            <a:ext cx="5951727" cy="2720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9D5461-AAE4-4949-9A9F-C389A3AF070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Enum.any</a:t>
            </a:r>
            <a:r>
              <a:rPr lang="en-US" sz="4000" b="1" dirty="0">
                <a:latin typeface="Consolas" panose="020B0609020204030204" pitchFamily="49" charset="0"/>
              </a:rPr>
              <a:t>?</a:t>
            </a:r>
            <a:r>
              <a:rPr lang="en-US" sz="4000" dirty="0">
                <a:latin typeface="+mn-lt"/>
              </a:rPr>
              <a:t> We can do it!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087B50-4E86-4BE6-9D59-BF2F2CD9E2F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1318-0AEB-431C-A974-498468C4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7FC038-1BFC-430E-AA2D-1A2CC0EA4004}"/>
              </a:ext>
            </a:extLst>
          </p:cNvPr>
          <p:cNvSpPr/>
          <p:nvPr/>
        </p:nvSpPr>
        <p:spPr>
          <a:xfrm>
            <a:off x="1729641" y="1480137"/>
            <a:ext cx="8766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Very useful! Apply a function to every element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A8766-CE50-4037-BDEE-A94FCA877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06"/>
          <a:stretch/>
        </p:blipFill>
        <p:spPr>
          <a:xfrm>
            <a:off x="796636" y="2332140"/>
            <a:ext cx="10598727" cy="45258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597AC6-86B3-45D4-94AD-4D0E41D4BBA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Enum.map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72B044-B333-4D3C-B0D4-30352296E35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5C099-5AC6-4618-B7F0-0A605D18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043D2-40A0-43EB-976F-879A4D305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8" b="12905"/>
          <a:stretch/>
        </p:blipFill>
        <p:spPr>
          <a:xfrm>
            <a:off x="839247" y="1644243"/>
            <a:ext cx="9020265" cy="50417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1FF044-AD90-4600-9886-60167EB71835}"/>
              </a:ext>
            </a:extLst>
          </p:cNvPr>
          <p:cNvSpPr/>
          <p:nvPr/>
        </p:nvSpPr>
        <p:spPr>
          <a:xfrm>
            <a:off x="3984771" y="3187817"/>
            <a:ext cx="2743200" cy="37750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F9C4F-F2D4-48F6-A085-A3B824349AF8}"/>
              </a:ext>
            </a:extLst>
          </p:cNvPr>
          <p:cNvSpPr txBox="1"/>
          <p:nvPr/>
        </p:nvSpPr>
        <p:spPr>
          <a:xfrm>
            <a:off x="6367244" y="4311941"/>
            <a:ext cx="4697835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 initialized as an empty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Concatenate </a:t>
            </a:r>
            <a:r>
              <a:rPr lang="en-US" sz="2400" dirty="0">
                <a:latin typeface="Consolas" panose="020B0609020204030204" pitchFamily="49" charset="0"/>
              </a:rPr>
              <a:t>[f.(h)]</a:t>
            </a:r>
            <a:r>
              <a:rPr lang="en-US" sz="2400" dirty="0"/>
              <a:t> to the running result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7C3A2-D89A-4688-96AB-7BFF3BB054F1}"/>
              </a:ext>
            </a:extLst>
          </p:cNvPr>
          <p:cNvSpPr/>
          <p:nvPr/>
        </p:nvSpPr>
        <p:spPr>
          <a:xfrm>
            <a:off x="5964572" y="3700586"/>
            <a:ext cx="1988192" cy="40267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042F46-7A47-4468-8578-8271A527F31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Enum.map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  <a:r>
              <a:rPr lang="en-US" sz="4000" dirty="0">
                <a:latin typeface="+mn-lt"/>
              </a:rPr>
              <a:t> We can do it!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987EB1-935E-4347-A058-4A46BEA7938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1BF6CF-456D-403B-A847-9696ABC56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3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uiExpand="1" build="p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15377</TotalTime>
  <Words>5100</Words>
  <Application>Microsoft Office PowerPoint</Application>
  <PresentationFormat>Widescreen</PresentationFormat>
  <Paragraphs>827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Arial</vt:lpstr>
      <vt:lpstr>Arial Black</vt:lpstr>
      <vt:lpstr>Calibri</vt:lpstr>
      <vt:lpstr>Calibri Light</vt:lpstr>
      <vt:lpstr>Consolas</vt:lpstr>
      <vt:lpstr>Courier New</vt:lpstr>
      <vt:lpstr>Office Theme</vt:lpstr>
      <vt:lpstr>CCPS 506</vt:lpstr>
      <vt:lpstr>PowerPoint Presentation</vt:lpstr>
      <vt:lpstr>PowerPoint Presentation</vt:lpstr>
      <vt:lpstr>Let’s Get Started!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CCPS 590</dc:title>
  <dc:creator>Alex Ufkes</dc:creator>
  <cp:lastModifiedBy>Alex Ufkes</cp:lastModifiedBy>
  <cp:revision>483</cp:revision>
  <dcterms:created xsi:type="dcterms:W3CDTF">2018-04-30T11:15:16Z</dcterms:created>
  <dcterms:modified xsi:type="dcterms:W3CDTF">2019-09-28T17:16:17Z</dcterms:modified>
</cp:coreProperties>
</file>